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60"/>
  </p:notesMasterIdLst>
  <p:sldIdLst>
    <p:sldId id="444" r:id="rId2"/>
    <p:sldId id="287" r:id="rId3"/>
    <p:sldId id="445" r:id="rId4"/>
    <p:sldId id="529" r:id="rId5"/>
    <p:sldId id="530" r:id="rId6"/>
    <p:sldId id="531" r:id="rId7"/>
    <p:sldId id="532" r:id="rId8"/>
    <p:sldId id="539" r:id="rId9"/>
    <p:sldId id="536" r:id="rId10"/>
    <p:sldId id="540" r:id="rId11"/>
    <p:sldId id="542" r:id="rId12"/>
    <p:sldId id="548" r:id="rId13"/>
    <p:sldId id="434" r:id="rId14"/>
    <p:sldId id="527" r:id="rId15"/>
    <p:sldId id="450" r:id="rId16"/>
    <p:sldId id="515" r:id="rId17"/>
    <p:sldId id="498" r:id="rId18"/>
    <p:sldId id="551" r:id="rId19"/>
    <p:sldId id="499" r:id="rId20"/>
    <p:sldId id="500" r:id="rId21"/>
    <p:sldId id="501" r:id="rId22"/>
    <p:sldId id="504" r:id="rId23"/>
    <p:sldId id="502" r:id="rId24"/>
    <p:sldId id="503" r:id="rId25"/>
    <p:sldId id="505" r:id="rId26"/>
    <p:sldId id="453" r:id="rId27"/>
    <p:sldId id="456" r:id="rId28"/>
    <p:sldId id="457" r:id="rId29"/>
    <p:sldId id="465" r:id="rId30"/>
    <p:sldId id="472" r:id="rId31"/>
    <p:sldId id="474" r:id="rId32"/>
    <p:sldId id="518" r:id="rId33"/>
    <p:sldId id="475" r:id="rId34"/>
    <p:sldId id="477" r:id="rId35"/>
    <p:sldId id="507" r:id="rId36"/>
    <p:sldId id="349" r:id="rId37"/>
    <p:sldId id="400" r:id="rId38"/>
    <p:sldId id="350" r:id="rId39"/>
    <p:sldId id="508" r:id="rId40"/>
    <p:sldId id="516" r:id="rId41"/>
    <p:sldId id="517" r:id="rId42"/>
    <p:sldId id="439" r:id="rId43"/>
    <p:sldId id="343" r:id="rId44"/>
    <p:sldId id="549" r:id="rId45"/>
    <p:sldId id="524" r:id="rId46"/>
    <p:sldId id="401" r:id="rId47"/>
    <p:sldId id="317" r:id="rId48"/>
    <p:sldId id="509" r:id="rId49"/>
    <p:sldId id="519" r:id="rId50"/>
    <p:sldId id="510" r:id="rId51"/>
    <p:sldId id="511" r:id="rId52"/>
    <p:sldId id="512" r:id="rId53"/>
    <p:sldId id="513" r:id="rId54"/>
    <p:sldId id="514" r:id="rId55"/>
    <p:sldId id="351" r:id="rId56"/>
    <p:sldId id="375" r:id="rId57"/>
    <p:sldId id="310" r:id="rId58"/>
    <p:sldId id="552" r:id="rId59"/>
  </p:sldIdLst>
  <p:sldSz cx="9144000" cy="5143500" type="screen16x9"/>
  <p:notesSz cx="7010400" cy="9296400"/>
  <p:embeddedFontLst>
    <p:embeddedFont>
      <p:font typeface="Amatic SC" charset="-79"/>
      <p:regular r:id="rId61"/>
      <p:bold r:id="rId62"/>
    </p:embeddedFont>
    <p:embeddedFont>
      <p:font typeface="Calibri" pitchFamily="34" charset="0"/>
      <p:regular r:id="rId63"/>
      <p:bold r:id="rId64"/>
      <p:italic r:id="rId65"/>
      <p:boldItalic r:id="rId66"/>
    </p:embeddedFont>
    <p:embeddedFont>
      <p:font typeface="Caveat" charset="0"/>
      <p:regular r:id="rId67"/>
      <p:bold r:id="rId68"/>
    </p:embeddedFont>
    <p:embeddedFont>
      <p:font typeface="Agency FB" pitchFamily="34" charset="0"/>
      <p:regular r:id="rId69"/>
      <p:bold r:id="rId70"/>
    </p:embeddedFont>
    <p:embeddedFont>
      <p:font typeface="MS PGothic" pitchFamily="34" charset="-128"/>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AD437605-6309-4B55-B3B1-F9DC94B42C5A}">
  <a:tblStyle styleId="{AD437605-6309-4B55-B3B1-F9DC94B42C5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autoAdjust="0"/>
    <p:restoredTop sz="94624" autoAdjust="0"/>
  </p:normalViewPr>
  <p:slideViewPr>
    <p:cSldViewPr>
      <p:cViewPr varScale="1">
        <p:scale>
          <a:sx n="93" d="100"/>
          <a:sy n="93" d="100"/>
        </p:scale>
        <p:origin x="-720"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45D18-6591-4331-83C8-CC9278B0C5B1}"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60F1F136-744D-421A-BC5C-D94C093DE44B}">
      <dgm:prSet phldrT="[Text]"/>
      <dgm:spPr/>
      <dgm:t>
        <a:bodyPr/>
        <a:lstStyle/>
        <a:p>
          <a:r>
            <a:rPr lang="en-US" dirty="0" smtClean="0">
              <a:latin typeface="Caveat" charset="0"/>
            </a:rPr>
            <a:t>Where are we?</a:t>
          </a:r>
          <a:endParaRPr lang="en-US" dirty="0">
            <a:latin typeface="Caveat" charset="0"/>
          </a:endParaRPr>
        </a:p>
      </dgm:t>
    </dgm:pt>
    <dgm:pt modelId="{9CD4CD80-E26D-45C8-8F2E-746862996CC2}" type="parTrans" cxnId="{DCEB6CAB-A174-477E-B486-69821C09BEE5}">
      <dgm:prSet/>
      <dgm:spPr/>
      <dgm:t>
        <a:bodyPr/>
        <a:lstStyle/>
        <a:p>
          <a:endParaRPr lang="en-US">
            <a:latin typeface="Caveat" charset="0"/>
          </a:endParaRPr>
        </a:p>
      </dgm:t>
    </dgm:pt>
    <dgm:pt modelId="{0A11780F-2590-4037-9884-44CEDCAD4277}" type="sibTrans" cxnId="{DCEB6CAB-A174-477E-B486-69821C09BEE5}">
      <dgm:prSet/>
      <dgm:spPr/>
      <dgm:t>
        <a:bodyPr/>
        <a:lstStyle/>
        <a:p>
          <a:endParaRPr lang="en-US">
            <a:latin typeface="Caveat" charset="0"/>
          </a:endParaRPr>
        </a:p>
      </dgm:t>
    </dgm:pt>
    <dgm:pt modelId="{04C81265-AE87-47A3-BAE7-8DEDD49A1E70}">
      <dgm:prSet phldrT="[Text]"/>
      <dgm:spPr/>
      <dgm:t>
        <a:bodyPr/>
        <a:lstStyle/>
        <a:p>
          <a:r>
            <a:rPr lang="en-US" dirty="0" smtClean="0">
              <a:latin typeface="Caveat" charset="0"/>
            </a:rPr>
            <a:t>Prospects and challenges </a:t>
          </a:r>
          <a:endParaRPr lang="en-US" dirty="0">
            <a:latin typeface="Caveat" charset="0"/>
          </a:endParaRPr>
        </a:p>
      </dgm:t>
    </dgm:pt>
    <dgm:pt modelId="{1FAF0089-C02A-42C9-8985-C3E2EBFF0101}" type="parTrans" cxnId="{2AAC0032-612E-4E41-9BE9-AED023A085D8}">
      <dgm:prSet/>
      <dgm:spPr/>
      <dgm:t>
        <a:bodyPr/>
        <a:lstStyle/>
        <a:p>
          <a:endParaRPr lang="en-US">
            <a:latin typeface="Caveat" charset="0"/>
          </a:endParaRPr>
        </a:p>
      </dgm:t>
    </dgm:pt>
    <dgm:pt modelId="{E5A20468-113D-4655-96C7-90AAD717D05E}" type="sibTrans" cxnId="{2AAC0032-612E-4E41-9BE9-AED023A085D8}">
      <dgm:prSet/>
      <dgm:spPr/>
      <dgm:t>
        <a:bodyPr/>
        <a:lstStyle/>
        <a:p>
          <a:endParaRPr lang="en-US">
            <a:latin typeface="Caveat" charset="0"/>
          </a:endParaRPr>
        </a:p>
      </dgm:t>
    </dgm:pt>
    <dgm:pt modelId="{2A6DB3BA-EEB4-4F2A-B658-2732DEB1974B}">
      <dgm:prSet phldrT="[Text]"/>
      <dgm:spPr/>
      <dgm:t>
        <a:bodyPr/>
        <a:lstStyle/>
        <a:p>
          <a:r>
            <a:rPr lang="en-US" dirty="0" smtClean="0">
              <a:latin typeface="Caveat" charset="0"/>
            </a:rPr>
            <a:t>The road ahead</a:t>
          </a:r>
          <a:endParaRPr lang="en-US" dirty="0">
            <a:latin typeface="Caveat" charset="0"/>
          </a:endParaRPr>
        </a:p>
      </dgm:t>
    </dgm:pt>
    <dgm:pt modelId="{BA2ACAF6-4B88-4688-99F5-6683390D177B}" type="parTrans" cxnId="{86DA48F7-FEEF-439B-A18B-9E222FA06788}">
      <dgm:prSet/>
      <dgm:spPr/>
      <dgm:t>
        <a:bodyPr/>
        <a:lstStyle/>
        <a:p>
          <a:endParaRPr lang="en-US">
            <a:latin typeface="Caveat" charset="0"/>
          </a:endParaRPr>
        </a:p>
      </dgm:t>
    </dgm:pt>
    <dgm:pt modelId="{F40C3F99-45EE-4FD4-AAA4-6BB3CF8BC617}" type="sibTrans" cxnId="{86DA48F7-FEEF-439B-A18B-9E222FA06788}">
      <dgm:prSet/>
      <dgm:spPr/>
      <dgm:t>
        <a:bodyPr/>
        <a:lstStyle/>
        <a:p>
          <a:endParaRPr lang="en-US">
            <a:latin typeface="Caveat" charset="0"/>
          </a:endParaRPr>
        </a:p>
      </dgm:t>
    </dgm:pt>
    <dgm:pt modelId="{9AD10A12-7C28-4CE1-992F-76F8A7DDE7D0}">
      <dgm:prSet/>
      <dgm:spPr/>
      <dgm:t>
        <a:bodyPr/>
        <a:lstStyle/>
        <a:p>
          <a:r>
            <a:rPr lang="en-US" dirty="0" err="1" smtClean="0">
              <a:latin typeface="Caveat" charset="0"/>
            </a:rPr>
            <a:t>Ethio</a:t>
          </a:r>
          <a:r>
            <a:rPr lang="en-US" dirty="0" smtClean="0">
              <a:latin typeface="Caveat" charset="0"/>
            </a:rPr>
            <a:t>-Re</a:t>
          </a:r>
          <a:endParaRPr lang="en-US" dirty="0">
            <a:latin typeface="Caveat" charset="0"/>
          </a:endParaRPr>
        </a:p>
      </dgm:t>
    </dgm:pt>
    <dgm:pt modelId="{7E3CF1D6-3EA1-41A5-800B-3770FDC01A37}" type="parTrans" cxnId="{88F4ADB8-B6EC-4596-BD40-64409CFB0B15}">
      <dgm:prSet/>
      <dgm:spPr/>
      <dgm:t>
        <a:bodyPr/>
        <a:lstStyle/>
        <a:p>
          <a:endParaRPr lang="en-US"/>
        </a:p>
      </dgm:t>
    </dgm:pt>
    <dgm:pt modelId="{FCC8B7B2-1201-4D17-8CDD-2974B917B9A2}" type="sibTrans" cxnId="{88F4ADB8-B6EC-4596-BD40-64409CFB0B15}">
      <dgm:prSet/>
      <dgm:spPr/>
      <dgm:t>
        <a:bodyPr/>
        <a:lstStyle/>
        <a:p>
          <a:endParaRPr lang="en-US"/>
        </a:p>
      </dgm:t>
    </dgm:pt>
    <dgm:pt modelId="{58441A5B-FB80-44DC-9800-8AC7BFEF6ACD}" type="pres">
      <dgm:prSet presAssocID="{0A545D18-6591-4331-83C8-CC9278B0C5B1}" presName="Name0" presStyleCnt="0">
        <dgm:presLayoutVars>
          <dgm:chMax val="7"/>
          <dgm:chPref val="7"/>
          <dgm:dir/>
        </dgm:presLayoutVars>
      </dgm:prSet>
      <dgm:spPr/>
      <dgm:t>
        <a:bodyPr/>
        <a:lstStyle/>
        <a:p>
          <a:endParaRPr lang="en-US"/>
        </a:p>
      </dgm:t>
    </dgm:pt>
    <dgm:pt modelId="{FDB47ADC-4DF4-4713-B15F-BAF97CA334E9}" type="pres">
      <dgm:prSet presAssocID="{0A545D18-6591-4331-83C8-CC9278B0C5B1}" presName="Name1" presStyleCnt="0"/>
      <dgm:spPr/>
    </dgm:pt>
    <dgm:pt modelId="{AC6AACCE-B0E5-48BD-B71D-5D843326E28E}" type="pres">
      <dgm:prSet presAssocID="{0A545D18-6591-4331-83C8-CC9278B0C5B1}" presName="cycle" presStyleCnt="0"/>
      <dgm:spPr/>
    </dgm:pt>
    <dgm:pt modelId="{62EBDFB2-A3F2-4F3B-A187-DB441B363017}" type="pres">
      <dgm:prSet presAssocID="{0A545D18-6591-4331-83C8-CC9278B0C5B1}" presName="srcNode" presStyleLbl="node1" presStyleIdx="0" presStyleCnt="4"/>
      <dgm:spPr/>
    </dgm:pt>
    <dgm:pt modelId="{2F62D2D6-6795-4B21-AD5E-51EEB6FF849A}" type="pres">
      <dgm:prSet presAssocID="{0A545D18-6591-4331-83C8-CC9278B0C5B1}" presName="conn" presStyleLbl="parChTrans1D2" presStyleIdx="0" presStyleCnt="1"/>
      <dgm:spPr/>
      <dgm:t>
        <a:bodyPr/>
        <a:lstStyle/>
        <a:p>
          <a:endParaRPr lang="en-US"/>
        </a:p>
      </dgm:t>
    </dgm:pt>
    <dgm:pt modelId="{11074047-646D-4692-974B-A9F08C2AB35F}" type="pres">
      <dgm:prSet presAssocID="{0A545D18-6591-4331-83C8-CC9278B0C5B1}" presName="extraNode" presStyleLbl="node1" presStyleIdx="0" presStyleCnt="4"/>
      <dgm:spPr/>
    </dgm:pt>
    <dgm:pt modelId="{007390B9-F02E-4FA7-A762-DCDC827B2ED4}" type="pres">
      <dgm:prSet presAssocID="{0A545D18-6591-4331-83C8-CC9278B0C5B1}" presName="dstNode" presStyleLbl="node1" presStyleIdx="0" presStyleCnt="4"/>
      <dgm:spPr/>
    </dgm:pt>
    <dgm:pt modelId="{EEB28BC0-47C0-4071-9D05-91DBA479FC43}" type="pres">
      <dgm:prSet presAssocID="{9AD10A12-7C28-4CE1-992F-76F8A7DDE7D0}" presName="text_1" presStyleLbl="node1" presStyleIdx="0" presStyleCnt="4">
        <dgm:presLayoutVars>
          <dgm:bulletEnabled val="1"/>
        </dgm:presLayoutVars>
      </dgm:prSet>
      <dgm:spPr/>
      <dgm:t>
        <a:bodyPr/>
        <a:lstStyle/>
        <a:p>
          <a:endParaRPr lang="en-US"/>
        </a:p>
      </dgm:t>
    </dgm:pt>
    <dgm:pt modelId="{706E72A1-43C0-4872-AA44-E7E2FEFD39C1}" type="pres">
      <dgm:prSet presAssocID="{9AD10A12-7C28-4CE1-992F-76F8A7DDE7D0}" presName="accent_1" presStyleCnt="0"/>
      <dgm:spPr/>
    </dgm:pt>
    <dgm:pt modelId="{FA9298F9-499A-4FBE-8CC1-A4285D706F67}" type="pres">
      <dgm:prSet presAssocID="{9AD10A12-7C28-4CE1-992F-76F8A7DDE7D0}" presName="accentRepeatNode" presStyleLbl="solidFgAcc1" presStyleIdx="0" presStyleCnt="4"/>
      <dgm:spPr/>
    </dgm:pt>
    <dgm:pt modelId="{DC6BBB18-1C16-42FE-8EE9-F342C9C9440C}" type="pres">
      <dgm:prSet presAssocID="{60F1F136-744D-421A-BC5C-D94C093DE44B}" presName="text_2" presStyleLbl="node1" presStyleIdx="1" presStyleCnt="4">
        <dgm:presLayoutVars>
          <dgm:bulletEnabled val="1"/>
        </dgm:presLayoutVars>
      </dgm:prSet>
      <dgm:spPr/>
      <dgm:t>
        <a:bodyPr/>
        <a:lstStyle/>
        <a:p>
          <a:endParaRPr lang="en-US"/>
        </a:p>
      </dgm:t>
    </dgm:pt>
    <dgm:pt modelId="{44A07A60-95EF-4E59-A548-F9B4EEA2D00A}" type="pres">
      <dgm:prSet presAssocID="{60F1F136-744D-421A-BC5C-D94C093DE44B}" presName="accent_2" presStyleCnt="0"/>
      <dgm:spPr/>
    </dgm:pt>
    <dgm:pt modelId="{06636EEF-B53E-45EE-8526-B87C181251D7}" type="pres">
      <dgm:prSet presAssocID="{60F1F136-744D-421A-BC5C-D94C093DE44B}" presName="accentRepeatNode" presStyleLbl="solidFgAcc1" presStyleIdx="1" presStyleCnt="4"/>
      <dgm:spPr/>
    </dgm:pt>
    <dgm:pt modelId="{728F633A-2F48-4F2C-843D-BE0B90CAC974}" type="pres">
      <dgm:prSet presAssocID="{04C81265-AE87-47A3-BAE7-8DEDD49A1E70}" presName="text_3" presStyleLbl="node1" presStyleIdx="2" presStyleCnt="4">
        <dgm:presLayoutVars>
          <dgm:bulletEnabled val="1"/>
        </dgm:presLayoutVars>
      </dgm:prSet>
      <dgm:spPr/>
      <dgm:t>
        <a:bodyPr/>
        <a:lstStyle/>
        <a:p>
          <a:endParaRPr lang="en-US"/>
        </a:p>
      </dgm:t>
    </dgm:pt>
    <dgm:pt modelId="{0D768405-8F12-43E8-82B1-80E67D2C18B3}" type="pres">
      <dgm:prSet presAssocID="{04C81265-AE87-47A3-BAE7-8DEDD49A1E70}" presName="accent_3" presStyleCnt="0"/>
      <dgm:spPr/>
    </dgm:pt>
    <dgm:pt modelId="{26C4969C-9A1B-4CAB-83EB-1C1CF5EEFE18}" type="pres">
      <dgm:prSet presAssocID="{04C81265-AE87-47A3-BAE7-8DEDD49A1E70}" presName="accentRepeatNode" presStyleLbl="solidFgAcc1" presStyleIdx="2" presStyleCnt="4"/>
      <dgm:spPr/>
    </dgm:pt>
    <dgm:pt modelId="{F2A0820A-0F06-4832-8ACE-87B525F2753D}" type="pres">
      <dgm:prSet presAssocID="{2A6DB3BA-EEB4-4F2A-B658-2732DEB1974B}" presName="text_4" presStyleLbl="node1" presStyleIdx="3" presStyleCnt="4">
        <dgm:presLayoutVars>
          <dgm:bulletEnabled val="1"/>
        </dgm:presLayoutVars>
      </dgm:prSet>
      <dgm:spPr/>
      <dgm:t>
        <a:bodyPr/>
        <a:lstStyle/>
        <a:p>
          <a:endParaRPr lang="en-US"/>
        </a:p>
      </dgm:t>
    </dgm:pt>
    <dgm:pt modelId="{58CCB662-E170-4C04-86E6-327B571CBDFB}" type="pres">
      <dgm:prSet presAssocID="{2A6DB3BA-EEB4-4F2A-B658-2732DEB1974B}" presName="accent_4" presStyleCnt="0"/>
      <dgm:spPr/>
    </dgm:pt>
    <dgm:pt modelId="{96EE8A71-A565-4993-9F7C-8769AF6BF28B}" type="pres">
      <dgm:prSet presAssocID="{2A6DB3BA-EEB4-4F2A-B658-2732DEB1974B}" presName="accentRepeatNode" presStyleLbl="solidFgAcc1" presStyleIdx="3" presStyleCnt="4"/>
      <dgm:spPr/>
    </dgm:pt>
  </dgm:ptLst>
  <dgm:cxnLst>
    <dgm:cxn modelId="{2AAC0032-612E-4E41-9BE9-AED023A085D8}" srcId="{0A545D18-6591-4331-83C8-CC9278B0C5B1}" destId="{04C81265-AE87-47A3-BAE7-8DEDD49A1E70}" srcOrd="2" destOrd="0" parTransId="{1FAF0089-C02A-42C9-8985-C3E2EBFF0101}" sibTransId="{E5A20468-113D-4655-96C7-90AAD717D05E}"/>
    <dgm:cxn modelId="{68DB0F84-EC20-47AE-B1BF-DE1DE117EA26}" type="presOf" srcId="{FCC8B7B2-1201-4D17-8CDD-2974B917B9A2}" destId="{2F62D2D6-6795-4B21-AD5E-51EEB6FF849A}" srcOrd="0" destOrd="0" presId="urn:microsoft.com/office/officeart/2008/layout/VerticalCurvedList"/>
    <dgm:cxn modelId="{13B14B2B-892D-4AA8-9DBA-7C7B1D34F607}" type="presOf" srcId="{9AD10A12-7C28-4CE1-992F-76F8A7DDE7D0}" destId="{EEB28BC0-47C0-4071-9D05-91DBA479FC43}" srcOrd="0" destOrd="0" presId="urn:microsoft.com/office/officeart/2008/layout/VerticalCurvedList"/>
    <dgm:cxn modelId="{2032FFF1-213D-456D-83EE-2AE259DC7358}" type="presOf" srcId="{0A545D18-6591-4331-83C8-CC9278B0C5B1}" destId="{58441A5B-FB80-44DC-9800-8AC7BFEF6ACD}" srcOrd="0" destOrd="0" presId="urn:microsoft.com/office/officeart/2008/layout/VerticalCurvedList"/>
    <dgm:cxn modelId="{AF159FEA-AC7D-4AC6-B568-8B0CA37E85A5}" type="presOf" srcId="{2A6DB3BA-EEB4-4F2A-B658-2732DEB1974B}" destId="{F2A0820A-0F06-4832-8ACE-87B525F2753D}" srcOrd="0" destOrd="0" presId="urn:microsoft.com/office/officeart/2008/layout/VerticalCurvedList"/>
    <dgm:cxn modelId="{88F4ADB8-B6EC-4596-BD40-64409CFB0B15}" srcId="{0A545D18-6591-4331-83C8-CC9278B0C5B1}" destId="{9AD10A12-7C28-4CE1-992F-76F8A7DDE7D0}" srcOrd="0" destOrd="0" parTransId="{7E3CF1D6-3EA1-41A5-800B-3770FDC01A37}" sibTransId="{FCC8B7B2-1201-4D17-8CDD-2974B917B9A2}"/>
    <dgm:cxn modelId="{86DA48F7-FEEF-439B-A18B-9E222FA06788}" srcId="{0A545D18-6591-4331-83C8-CC9278B0C5B1}" destId="{2A6DB3BA-EEB4-4F2A-B658-2732DEB1974B}" srcOrd="3" destOrd="0" parTransId="{BA2ACAF6-4B88-4688-99F5-6683390D177B}" sibTransId="{F40C3F99-45EE-4FD4-AAA4-6BB3CF8BC617}"/>
    <dgm:cxn modelId="{A88D1223-7CA5-4ED1-BB10-859A7706A203}" type="presOf" srcId="{60F1F136-744D-421A-BC5C-D94C093DE44B}" destId="{DC6BBB18-1C16-42FE-8EE9-F342C9C9440C}" srcOrd="0" destOrd="0" presId="urn:microsoft.com/office/officeart/2008/layout/VerticalCurvedList"/>
    <dgm:cxn modelId="{2FF8031D-24C4-4EB7-9CD3-1365FB6B762C}" type="presOf" srcId="{04C81265-AE87-47A3-BAE7-8DEDD49A1E70}" destId="{728F633A-2F48-4F2C-843D-BE0B90CAC974}" srcOrd="0" destOrd="0" presId="urn:microsoft.com/office/officeart/2008/layout/VerticalCurvedList"/>
    <dgm:cxn modelId="{DCEB6CAB-A174-477E-B486-69821C09BEE5}" srcId="{0A545D18-6591-4331-83C8-CC9278B0C5B1}" destId="{60F1F136-744D-421A-BC5C-D94C093DE44B}" srcOrd="1" destOrd="0" parTransId="{9CD4CD80-E26D-45C8-8F2E-746862996CC2}" sibTransId="{0A11780F-2590-4037-9884-44CEDCAD4277}"/>
    <dgm:cxn modelId="{36CF59C7-23D0-42C2-ABB9-668846DA5506}" type="presParOf" srcId="{58441A5B-FB80-44DC-9800-8AC7BFEF6ACD}" destId="{FDB47ADC-4DF4-4713-B15F-BAF97CA334E9}" srcOrd="0" destOrd="0" presId="urn:microsoft.com/office/officeart/2008/layout/VerticalCurvedList"/>
    <dgm:cxn modelId="{5E026C8B-22EA-4BA0-8B27-EF6FD72F7270}" type="presParOf" srcId="{FDB47ADC-4DF4-4713-B15F-BAF97CA334E9}" destId="{AC6AACCE-B0E5-48BD-B71D-5D843326E28E}" srcOrd="0" destOrd="0" presId="urn:microsoft.com/office/officeart/2008/layout/VerticalCurvedList"/>
    <dgm:cxn modelId="{B0810D13-9F3A-4451-BF1D-3ED4B36C1F8D}" type="presParOf" srcId="{AC6AACCE-B0E5-48BD-B71D-5D843326E28E}" destId="{62EBDFB2-A3F2-4F3B-A187-DB441B363017}" srcOrd="0" destOrd="0" presId="urn:microsoft.com/office/officeart/2008/layout/VerticalCurvedList"/>
    <dgm:cxn modelId="{AB79A8EC-1F76-402D-9F90-E044CCE2A2AA}" type="presParOf" srcId="{AC6AACCE-B0E5-48BD-B71D-5D843326E28E}" destId="{2F62D2D6-6795-4B21-AD5E-51EEB6FF849A}" srcOrd="1" destOrd="0" presId="urn:microsoft.com/office/officeart/2008/layout/VerticalCurvedList"/>
    <dgm:cxn modelId="{21F8D781-D2D0-4EFC-96D3-4885AE90E62A}" type="presParOf" srcId="{AC6AACCE-B0E5-48BD-B71D-5D843326E28E}" destId="{11074047-646D-4692-974B-A9F08C2AB35F}" srcOrd="2" destOrd="0" presId="urn:microsoft.com/office/officeart/2008/layout/VerticalCurvedList"/>
    <dgm:cxn modelId="{7061F101-3D2D-484C-8005-841B5652D8DA}" type="presParOf" srcId="{AC6AACCE-B0E5-48BD-B71D-5D843326E28E}" destId="{007390B9-F02E-4FA7-A762-DCDC827B2ED4}" srcOrd="3" destOrd="0" presId="urn:microsoft.com/office/officeart/2008/layout/VerticalCurvedList"/>
    <dgm:cxn modelId="{2C08F609-BE46-40F0-9044-15D680E1DB0E}" type="presParOf" srcId="{FDB47ADC-4DF4-4713-B15F-BAF97CA334E9}" destId="{EEB28BC0-47C0-4071-9D05-91DBA479FC43}" srcOrd="1" destOrd="0" presId="urn:microsoft.com/office/officeart/2008/layout/VerticalCurvedList"/>
    <dgm:cxn modelId="{2F0DC42A-931C-47F5-8EDE-7187B37EDFE1}" type="presParOf" srcId="{FDB47ADC-4DF4-4713-B15F-BAF97CA334E9}" destId="{706E72A1-43C0-4872-AA44-E7E2FEFD39C1}" srcOrd="2" destOrd="0" presId="urn:microsoft.com/office/officeart/2008/layout/VerticalCurvedList"/>
    <dgm:cxn modelId="{F3DF98F8-502E-4E3E-8D6B-4FE3BC52A367}" type="presParOf" srcId="{706E72A1-43C0-4872-AA44-E7E2FEFD39C1}" destId="{FA9298F9-499A-4FBE-8CC1-A4285D706F67}" srcOrd="0" destOrd="0" presId="urn:microsoft.com/office/officeart/2008/layout/VerticalCurvedList"/>
    <dgm:cxn modelId="{E8978055-1132-49FA-AFFF-B1FE45A04209}" type="presParOf" srcId="{FDB47ADC-4DF4-4713-B15F-BAF97CA334E9}" destId="{DC6BBB18-1C16-42FE-8EE9-F342C9C9440C}" srcOrd="3" destOrd="0" presId="urn:microsoft.com/office/officeart/2008/layout/VerticalCurvedList"/>
    <dgm:cxn modelId="{F056011E-8010-41CA-AD68-B7322FB19802}" type="presParOf" srcId="{FDB47ADC-4DF4-4713-B15F-BAF97CA334E9}" destId="{44A07A60-95EF-4E59-A548-F9B4EEA2D00A}" srcOrd="4" destOrd="0" presId="urn:microsoft.com/office/officeart/2008/layout/VerticalCurvedList"/>
    <dgm:cxn modelId="{B3667FB6-2568-42B3-82DE-496F7D347D6E}" type="presParOf" srcId="{44A07A60-95EF-4E59-A548-F9B4EEA2D00A}" destId="{06636EEF-B53E-45EE-8526-B87C181251D7}" srcOrd="0" destOrd="0" presId="urn:microsoft.com/office/officeart/2008/layout/VerticalCurvedList"/>
    <dgm:cxn modelId="{E1A6792F-9FB0-43FB-BDF1-D2F11F894212}" type="presParOf" srcId="{FDB47ADC-4DF4-4713-B15F-BAF97CA334E9}" destId="{728F633A-2F48-4F2C-843D-BE0B90CAC974}" srcOrd="5" destOrd="0" presId="urn:microsoft.com/office/officeart/2008/layout/VerticalCurvedList"/>
    <dgm:cxn modelId="{452147BB-6D34-40A0-9672-31E2DB23C975}" type="presParOf" srcId="{FDB47ADC-4DF4-4713-B15F-BAF97CA334E9}" destId="{0D768405-8F12-43E8-82B1-80E67D2C18B3}" srcOrd="6" destOrd="0" presId="urn:microsoft.com/office/officeart/2008/layout/VerticalCurvedList"/>
    <dgm:cxn modelId="{6C66FA9C-61D2-4985-9A36-BDD86027CCA6}" type="presParOf" srcId="{0D768405-8F12-43E8-82B1-80E67D2C18B3}" destId="{26C4969C-9A1B-4CAB-83EB-1C1CF5EEFE18}" srcOrd="0" destOrd="0" presId="urn:microsoft.com/office/officeart/2008/layout/VerticalCurvedList"/>
    <dgm:cxn modelId="{4A64EB75-82C9-4C8D-B622-8B5135D824C6}" type="presParOf" srcId="{FDB47ADC-4DF4-4713-B15F-BAF97CA334E9}" destId="{F2A0820A-0F06-4832-8ACE-87B525F2753D}" srcOrd="7" destOrd="0" presId="urn:microsoft.com/office/officeart/2008/layout/VerticalCurvedList"/>
    <dgm:cxn modelId="{568C9AE3-834C-4F41-8FAA-29F5DA864D5D}" type="presParOf" srcId="{FDB47ADC-4DF4-4713-B15F-BAF97CA334E9}" destId="{58CCB662-E170-4C04-86E6-327B571CBDFB}" srcOrd="8" destOrd="0" presId="urn:microsoft.com/office/officeart/2008/layout/VerticalCurvedList"/>
    <dgm:cxn modelId="{53A3AF0E-394B-4017-987E-05101564A2C3}" type="presParOf" srcId="{58CCB662-E170-4C04-86E6-327B571CBDFB}" destId="{96EE8A71-A565-4993-9F7C-8769AF6BF28B}"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7A5BB1-C655-4279-B325-8998A56D670C}" type="doc">
      <dgm:prSet loTypeId="urn:microsoft.com/office/officeart/2005/8/layout/arrow2" loCatId="process" qsTypeId="urn:microsoft.com/office/officeart/2005/8/quickstyle/simple1" qsCatId="simple" csTypeId="urn:microsoft.com/office/officeart/2005/8/colors/accent2_1" csCatId="accent2" phldr="1"/>
      <dgm:spPr/>
    </dgm:pt>
    <dgm:pt modelId="{83F61EBF-9511-4BD6-8142-B78ABF448202}">
      <dgm:prSet phldrT="[Text]"/>
      <dgm:spPr/>
      <dgm:t>
        <a:bodyPr/>
        <a:lstStyle/>
        <a:p>
          <a:r>
            <a:rPr lang="en-US" dirty="0" err="1" smtClean="0">
              <a:solidFill>
                <a:schemeClr val="bg1"/>
              </a:solidFill>
              <a:latin typeface="Agency FB" pitchFamily="34" charset="0"/>
            </a:rPr>
            <a:t>Labour</a:t>
          </a:r>
          <a:r>
            <a:rPr lang="en-US" dirty="0" smtClean="0">
              <a:solidFill>
                <a:schemeClr val="bg1"/>
              </a:solidFill>
              <a:latin typeface="Agency FB" pitchFamily="34" charset="0"/>
            </a:rPr>
            <a:t> Union</a:t>
          </a:r>
        </a:p>
        <a:p>
          <a:r>
            <a:rPr lang="en-US" dirty="0" smtClean="0">
              <a:solidFill>
                <a:schemeClr val="bg1"/>
              </a:solidFill>
              <a:latin typeface="Agency FB" pitchFamily="34" charset="0"/>
            </a:rPr>
            <a:t>0.01% </a:t>
          </a:r>
          <a:endParaRPr lang="en-US" dirty="0">
            <a:solidFill>
              <a:schemeClr val="bg1"/>
            </a:solidFill>
            <a:latin typeface="Agency FB" pitchFamily="34" charset="0"/>
          </a:endParaRPr>
        </a:p>
      </dgm:t>
    </dgm:pt>
    <dgm:pt modelId="{85FF9E1F-C4EB-4978-8E0D-CB92EF5DFE5F}" type="parTrans" cxnId="{20ABEA16-E1E6-4CD7-BC68-4601A84925C2}">
      <dgm:prSet/>
      <dgm:spPr/>
      <dgm:t>
        <a:bodyPr/>
        <a:lstStyle/>
        <a:p>
          <a:endParaRPr lang="en-US">
            <a:solidFill>
              <a:schemeClr val="bg1"/>
            </a:solidFill>
            <a:latin typeface="Agency FB" pitchFamily="34" charset="0"/>
          </a:endParaRPr>
        </a:p>
      </dgm:t>
    </dgm:pt>
    <dgm:pt modelId="{42863769-850E-4D98-A69C-7E4EF41F7764}" type="sibTrans" cxnId="{20ABEA16-E1E6-4CD7-BC68-4601A84925C2}">
      <dgm:prSet/>
      <dgm:spPr/>
      <dgm:t>
        <a:bodyPr/>
        <a:lstStyle/>
        <a:p>
          <a:endParaRPr lang="en-US">
            <a:solidFill>
              <a:schemeClr val="bg1"/>
            </a:solidFill>
            <a:latin typeface="Agency FB" pitchFamily="34" charset="0"/>
          </a:endParaRPr>
        </a:p>
      </dgm:t>
    </dgm:pt>
    <dgm:pt modelId="{FB1578C9-A84C-4C27-951B-CDB5F7BE247F}">
      <dgm:prSet phldrT="[Text]"/>
      <dgm:spPr/>
      <dgm:t>
        <a:bodyPr/>
        <a:lstStyle/>
        <a:p>
          <a:r>
            <a:rPr lang="en-US" dirty="0" smtClean="0">
              <a:solidFill>
                <a:schemeClr val="bg1"/>
              </a:solidFill>
              <a:latin typeface="Agency FB" pitchFamily="34" charset="0"/>
            </a:rPr>
            <a:t>Individuals</a:t>
          </a:r>
        </a:p>
        <a:p>
          <a:r>
            <a:rPr lang="en-US" dirty="0" smtClean="0">
              <a:solidFill>
                <a:schemeClr val="bg1"/>
              </a:solidFill>
              <a:latin typeface="Agency FB" pitchFamily="34" charset="0"/>
            </a:rPr>
            <a:t>2.33% </a:t>
          </a:r>
          <a:endParaRPr lang="en-US" dirty="0">
            <a:solidFill>
              <a:schemeClr val="bg1"/>
            </a:solidFill>
            <a:latin typeface="Agency FB" pitchFamily="34" charset="0"/>
          </a:endParaRPr>
        </a:p>
      </dgm:t>
    </dgm:pt>
    <dgm:pt modelId="{80FEBE38-CBE0-4E55-B901-70223352EB27}" type="parTrans" cxnId="{7CD5292A-6265-478C-9762-5EA46298E995}">
      <dgm:prSet/>
      <dgm:spPr/>
      <dgm:t>
        <a:bodyPr/>
        <a:lstStyle/>
        <a:p>
          <a:endParaRPr lang="en-US">
            <a:solidFill>
              <a:schemeClr val="bg1"/>
            </a:solidFill>
            <a:latin typeface="Agency FB" pitchFamily="34" charset="0"/>
          </a:endParaRPr>
        </a:p>
      </dgm:t>
    </dgm:pt>
    <dgm:pt modelId="{04745410-A243-45E5-9AC6-A9F3B6CA92AB}" type="sibTrans" cxnId="{7CD5292A-6265-478C-9762-5EA46298E995}">
      <dgm:prSet/>
      <dgm:spPr/>
      <dgm:t>
        <a:bodyPr/>
        <a:lstStyle/>
        <a:p>
          <a:endParaRPr lang="en-US">
            <a:solidFill>
              <a:schemeClr val="bg1"/>
            </a:solidFill>
            <a:latin typeface="Agency FB" pitchFamily="34" charset="0"/>
          </a:endParaRPr>
        </a:p>
      </dgm:t>
    </dgm:pt>
    <dgm:pt modelId="{D00A20B3-30BD-4819-AC8C-F97474A3641E}">
      <dgm:prSet phldrT="[Text]"/>
      <dgm:spPr/>
      <dgm:t>
        <a:bodyPr/>
        <a:lstStyle/>
        <a:p>
          <a:r>
            <a:rPr lang="en-US" dirty="0" smtClean="0">
              <a:solidFill>
                <a:schemeClr val="tx1"/>
              </a:solidFill>
              <a:latin typeface="Agency FB" pitchFamily="34" charset="0"/>
            </a:rPr>
            <a:t>Banks</a:t>
          </a:r>
        </a:p>
        <a:p>
          <a:r>
            <a:rPr lang="en-US" dirty="0" smtClean="0">
              <a:solidFill>
                <a:schemeClr val="bg1"/>
              </a:solidFill>
              <a:latin typeface="Agency FB" pitchFamily="34" charset="0"/>
            </a:rPr>
            <a:t>30.76% </a:t>
          </a:r>
          <a:endParaRPr lang="en-US" dirty="0">
            <a:solidFill>
              <a:schemeClr val="bg1"/>
            </a:solidFill>
            <a:latin typeface="Agency FB" pitchFamily="34" charset="0"/>
          </a:endParaRPr>
        </a:p>
      </dgm:t>
    </dgm:pt>
    <dgm:pt modelId="{60A93D56-B13E-4A70-B1E6-37CB1C65CF43}" type="parTrans" cxnId="{0C775DB2-92D6-4900-AD7E-00816672A3CE}">
      <dgm:prSet/>
      <dgm:spPr/>
      <dgm:t>
        <a:bodyPr/>
        <a:lstStyle/>
        <a:p>
          <a:endParaRPr lang="en-US">
            <a:solidFill>
              <a:schemeClr val="bg1"/>
            </a:solidFill>
            <a:latin typeface="Agency FB" pitchFamily="34" charset="0"/>
          </a:endParaRPr>
        </a:p>
      </dgm:t>
    </dgm:pt>
    <dgm:pt modelId="{F1115BB6-3D65-4A8A-B8B6-07971A37148F}" type="sibTrans" cxnId="{0C775DB2-92D6-4900-AD7E-00816672A3CE}">
      <dgm:prSet/>
      <dgm:spPr/>
      <dgm:t>
        <a:bodyPr/>
        <a:lstStyle/>
        <a:p>
          <a:endParaRPr lang="en-US">
            <a:solidFill>
              <a:schemeClr val="bg1"/>
            </a:solidFill>
            <a:latin typeface="Agency FB" pitchFamily="34" charset="0"/>
          </a:endParaRPr>
        </a:p>
      </dgm:t>
    </dgm:pt>
    <dgm:pt modelId="{B0A80CFE-4B4C-442F-8803-DD5A0380FB31}">
      <dgm:prSet phldrT="[Text]"/>
      <dgm:spPr/>
      <dgm:t>
        <a:bodyPr/>
        <a:lstStyle/>
        <a:p>
          <a:r>
            <a:rPr lang="en-US" dirty="0" smtClean="0">
              <a:solidFill>
                <a:schemeClr val="tx1"/>
              </a:solidFill>
              <a:latin typeface="Agency FB" pitchFamily="34" charset="0"/>
            </a:rPr>
            <a:t>Insurance Companies</a:t>
          </a:r>
        </a:p>
        <a:p>
          <a:r>
            <a:rPr lang="en-US" dirty="0" smtClean="0">
              <a:solidFill>
                <a:schemeClr val="bg1"/>
              </a:solidFill>
              <a:latin typeface="Agency FB" pitchFamily="34" charset="0"/>
            </a:rPr>
            <a:t>66.9%</a:t>
          </a:r>
          <a:endParaRPr lang="en-US" dirty="0">
            <a:solidFill>
              <a:schemeClr val="bg1"/>
            </a:solidFill>
            <a:latin typeface="Agency FB" pitchFamily="34" charset="0"/>
          </a:endParaRPr>
        </a:p>
      </dgm:t>
    </dgm:pt>
    <dgm:pt modelId="{F3DC2610-B85C-429E-867F-2BA7C7919BAC}" type="parTrans" cxnId="{00B13A40-26FE-400F-8165-4D5469254D59}">
      <dgm:prSet/>
      <dgm:spPr/>
      <dgm:t>
        <a:bodyPr/>
        <a:lstStyle/>
        <a:p>
          <a:endParaRPr lang="en-US">
            <a:solidFill>
              <a:schemeClr val="bg1"/>
            </a:solidFill>
            <a:latin typeface="Agency FB" pitchFamily="34" charset="0"/>
          </a:endParaRPr>
        </a:p>
      </dgm:t>
    </dgm:pt>
    <dgm:pt modelId="{397547BB-FCFE-4242-8E1B-D91CF84984A1}" type="sibTrans" cxnId="{00B13A40-26FE-400F-8165-4D5469254D59}">
      <dgm:prSet/>
      <dgm:spPr/>
      <dgm:t>
        <a:bodyPr/>
        <a:lstStyle/>
        <a:p>
          <a:endParaRPr lang="en-US">
            <a:solidFill>
              <a:schemeClr val="bg1"/>
            </a:solidFill>
            <a:latin typeface="Agency FB" pitchFamily="34" charset="0"/>
          </a:endParaRPr>
        </a:p>
      </dgm:t>
    </dgm:pt>
    <dgm:pt modelId="{C4874ECA-0E1C-43CC-B7A0-AF48A23FEB43}" type="pres">
      <dgm:prSet presAssocID="{657A5BB1-C655-4279-B325-8998A56D670C}" presName="arrowDiagram" presStyleCnt="0">
        <dgm:presLayoutVars>
          <dgm:chMax val="5"/>
          <dgm:dir/>
          <dgm:resizeHandles val="exact"/>
        </dgm:presLayoutVars>
      </dgm:prSet>
      <dgm:spPr/>
    </dgm:pt>
    <dgm:pt modelId="{6BF4EC14-540D-426C-860F-486B19ABF64E}" type="pres">
      <dgm:prSet presAssocID="{657A5BB1-C655-4279-B325-8998A56D670C}" presName="arrow" presStyleLbl="bgShp" presStyleIdx="0" presStyleCnt="1"/>
      <dgm:spPr>
        <a:solidFill>
          <a:srgbClr val="FFC000"/>
        </a:solidFill>
      </dgm:spPr>
    </dgm:pt>
    <dgm:pt modelId="{6E36CE6C-6C11-4EF0-B479-792F9103FAFE}" type="pres">
      <dgm:prSet presAssocID="{657A5BB1-C655-4279-B325-8998A56D670C}" presName="arrowDiagram4" presStyleCnt="0"/>
      <dgm:spPr/>
    </dgm:pt>
    <dgm:pt modelId="{051935B5-360F-41AC-A8A0-76845C34516B}" type="pres">
      <dgm:prSet presAssocID="{83F61EBF-9511-4BD6-8142-B78ABF448202}" presName="bullet4a" presStyleLbl="node1" presStyleIdx="0" presStyleCnt="4"/>
      <dgm:spPr/>
    </dgm:pt>
    <dgm:pt modelId="{A743D92A-28BF-4B2B-A22C-4C7484377B1B}" type="pres">
      <dgm:prSet presAssocID="{83F61EBF-9511-4BD6-8142-B78ABF448202}" presName="textBox4a" presStyleLbl="revTx" presStyleIdx="0" presStyleCnt="4">
        <dgm:presLayoutVars>
          <dgm:bulletEnabled val="1"/>
        </dgm:presLayoutVars>
      </dgm:prSet>
      <dgm:spPr/>
      <dgm:t>
        <a:bodyPr/>
        <a:lstStyle/>
        <a:p>
          <a:endParaRPr lang="en-US"/>
        </a:p>
      </dgm:t>
    </dgm:pt>
    <dgm:pt modelId="{9989D802-7DEE-45B2-9C2A-A3A57154CAA9}" type="pres">
      <dgm:prSet presAssocID="{FB1578C9-A84C-4C27-951B-CDB5F7BE247F}" presName="bullet4b" presStyleLbl="node1" presStyleIdx="1" presStyleCnt="4"/>
      <dgm:spPr/>
    </dgm:pt>
    <dgm:pt modelId="{2A200081-0A1F-4835-B242-B29418D04755}" type="pres">
      <dgm:prSet presAssocID="{FB1578C9-A84C-4C27-951B-CDB5F7BE247F}" presName="textBox4b" presStyleLbl="revTx" presStyleIdx="1" presStyleCnt="4">
        <dgm:presLayoutVars>
          <dgm:bulletEnabled val="1"/>
        </dgm:presLayoutVars>
      </dgm:prSet>
      <dgm:spPr/>
      <dgm:t>
        <a:bodyPr/>
        <a:lstStyle/>
        <a:p>
          <a:endParaRPr lang="en-US"/>
        </a:p>
      </dgm:t>
    </dgm:pt>
    <dgm:pt modelId="{98E0A626-D6CD-4034-9451-6C3FE1B35A71}" type="pres">
      <dgm:prSet presAssocID="{D00A20B3-30BD-4819-AC8C-F97474A3641E}" presName="bullet4c" presStyleLbl="node1" presStyleIdx="2" presStyleCnt="4"/>
      <dgm:spPr/>
    </dgm:pt>
    <dgm:pt modelId="{D32FD9A0-E45F-4C17-92F6-22D1805A990A}" type="pres">
      <dgm:prSet presAssocID="{D00A20B3-30BD-4819-AC8C-F97474A3641E}" presName="textBox4c" presStyleLbl="revTx" presStyleIdx="2" presStyleCnt="4">
        <dgm:presLayoutVars>
          <dgm:bulletEnabled val="1"/>
        </dgm:presLayoutVars>
      </dgm:prSet>
      <dgm:spPr/>
      <dgm:t>
        <a:bodyPr/>
        <a:lstStyle/>
        <a:p>
          <a:endParaRPr lang="en-US"/>
        </a:p>
      </dgm:t>
    </dgm:pt>
    <dgm:pt modelId="{24B791C9-39E2-41F5-838D-520F81076A9B}" type="pres">
      <dgm:prSet presAssocID="{B0A80CFE-4B4C-442F-8803-DD5A0380FB31}" presName="bullet4d" presStyleLbl="node1" presStyleIdx="3" presStyleCnt="4"/>
      <dgm:spPr/>
    </dgm:pt>
    <dgm:pt modelId="{43FF0AB5-969C-4D76-BFCC-E5AB98A89A27}" type="pres">
      <dgm:prSet presAssocID="{B0A80CFE-4B4C-442F-8803-DD5A0380FB31}" presName="textBox4d" presStyleLbl="revTx" presStyleIdx="3" presStyleCnt="4">
        <dgm:presLayoutVars>
          <dgm:bulletEnabled val="1"/>
        </dgm:presLayoutVars>
      </dgm:prSet>
      <dgm:spPr/>
      <dgm:t>
        <a:bodyPr/>
        <a:lstStyle/>
        <a:p>
          <a:endParaRPr lang="en-US"/>
        </a:p>
      </dgm:t>
    </dgm:pt>
  </dgm:ptLst>
  <dgm:cxnLst>
    <dgm:cxn modelId="{310A2F9B-6BBE-42BA-92D1-FA4D757C7E88}" type="presOf" srcId="{FB1578C9-A84C-4C27-951B-CDB5F7BE247F}" destId="{2A200081-0A1F-4835-B242-B29418D04755}" srcOrd="0" destOrd="0" presId="urn:microsoft.com/office/officeart/2005/8/layout/arrow2"/>
    <dgm:cxn modelId="{00B13A40-26FE-400F-8165-4D5469254D59}" srcId="{657A5BB1-C655-4279-B325-8998A56D670C}" destId="{B0A80CFE-4B4C-442F-8803-DD5A0380FB31}" srcOrd="3" destOrd="0" parTransId="{F3DC2610-B85C-429E-867F-2BA7C7919BAC}" sibTransId="{397547BB-FCFE-4242-8E1B-D91CF84984A1}"/>
    <dgm:cxn modelId="{5730BDFD-78A4-42DC-8B9D-A33A33AF97F3}" type="presOf" srcId="{B0A80CFE-4B4C-442F-8803-DD5A0380FB31}" destId="{43FF0AB5-969C-4D76-BFCC-E5AB98A89A27}" srcOrd="0" destOrd="0" presId="urn:microsoft.com/office/officeart/2005/8/layout/arrow2"/>
    <dgm:cxn modelId="{BC063439-3FFE-463D-8B3C-1A92F72915BB}" type="presOf" srcId="{657A5BB1-C655-4279-B325-8998A56D670C}" destId="{C4874ECA-0E1C-43CC-B7A0-AF48A23FEB43}" srcOrd="0" destOrd="0" presId="urn:microsoft.com/office/officeart/2005/8/layout/arrow2"/>
    <dgm:cxn modelId="{20ABEA16-E1E6-4CD7-BC68-4601A84925C2}" srcId="{657A5BB1-C655-4279-B325-8998A56D670C}" destId="{83F61EBF-9511-4BD6-8142-B78ABF448202}" srcOrd="0" destOrd="0" parTransId="{85FF9E1F-C4EB-4978-8E0D-CB92EF5DFE5F}" sibTransId="{42863769-850E-4D98-A69C-7E4EF41F7764}"/>
    <dgm:cxn modelId="{0C775DB2-92D6-4900-AD7E-00816672A3CE}" srcId="{657A5BB1-C655-4279-B325-8998A56D670C}" destId="{D00A20B3-30BD-4819-AC8C-F97474A3641E}" srcOrd="2" destOrd="0" parTransId="{60A93D56-B13E-4A70-B1E6-37CB1C65CF43}" sibTransId="{F1115BB6-3D65-4A8A-B8B6-07971A37148F}"/>
    <dgm:cxn modelId="{AFF19D35-ADE7-439B-8B5B-D4948D14E6AD}" type="presOf" srcId="{D00A20B3-30BD-4819-AC8C-F97474A3641E}" destId="{D32FD9A0-E45F-4C17-92F6-22D1805A990A}" srcOrd="0" destOrd="0" presId="urn:microsoft.com/office/officeart/2005/8/layout/arrow2"/>
    <dgm:cxn modelId="{7CD5292A-6265-478C-9762-5EA46298E995}" srcId="{657A5BB1-C655-4279-B325-8998A56D670C}" destId="{FB1578C9-A84C-4C27-951B-CDB5F7BE247F}" srcOrd="1" destOrd="0" parTransId="{80FEBE38-CBE0-4E55-B901-70223352EB27}" sibTransId="{04745410-A243-45E5-9AC6-A9F3B6CA92AB}"/>
    <dgm:cxn modelId="{525DE5DF-2180-45EC-BEDF-8C9D9E61C2C3}" type="presOf" srcId="{83F61EBF-9511-4BD6-8142-B78ABF448202}" destId="{A743D92A-28BF-4B2B-A22C-4C7484377B1B}" srcOrd="0" destOrd="0" presId="urn:microsoft.com/office/officeart/2005/8/layout/arrow2"/>
    <dgm:cxn modelId="{2BD2BC21-6465-4892-9164-4CF90C9FE54B}" type="presParOf" srcId="{C4874ECA-0E1C-43CC-B7A0-AF48A23FEB43}" destId="{6BF4EC14-540D-426C-860F-486B19ABF64E}" srcOrd="0" destOrd="0" presId="urn:microsoft.com/office/officeart/2005/8/layout/arrow2"/>
    <dgm:cxn modelId="{53B2E80F-AC32-4776-9B85-6803AD14E7E7}" type="presParOf" srcId="{C4874ECA-0E1C-43CC-B7A0-AF48A23FEB43}" destId="{6E36CE6C-6C11-4EF0-B479-792F9103FAFE}" srcOrd="1" destOrd="0" presId="urn:microsoft.com/office/officeart/2005/8/layout/arrow2"/>
    <dgm:cxn modelId="{730FE6B8-DB44-4B89-9492-274F4714AA66}" type="presParOf" srcId="{6E36CE6C-6C11-4EF0-B479-792F9103FAFE}" destId="{051935B5-360F-41AC-A8A0-76845C34516B}" srcOrd="0" destOrd="0" presId="urn:microsoft.com/office/officeart/2005/8/layout/arrow2"/>
    <dgm:cxn modelId="{326823AC-56AA-4F8C-A7B9-99664A490168}" type="presParOf" srcId="{6E36CE6C-6C11-4EF0-B479-792F9103FAFE}" destId="{A743D92A-28BF-4B2B-A22C-4C7484377B1B}" srcOrd="1" destOrd="0" presId="urn:microsoft.com/office/officeart/2005/8/layout/arrow2"/>
    <dgm:cxn modelId="{EC6CF86A-7FA6-4939-B97C-DEEF19B6EAB1}" type="presParOf" srcId="{6E36CE6C-6C11-4EF0-B479-792F9103FAFE}" destId="{9989D802-7DEE-45B2-9C2A-A3A57154CAA9}" srcOrd="2" destOrd="0" presId="urn:microsoft.com/office/officeart/2005/8/layout/arrow2"/>
    <dgm:cxn modelId="{F522B7EB-F3CA-4416-A8A8-BACDCDF705BD}" type="presParOf" srcId="{6E36CE6C-6C11-4EF0-B479-792F9103FAFE}" destId="{2A200081-0A1F-4835-B242-B29418D04755}" srcOrd="3" destOrd="0" presId="urn:microsoft.com/office/officeart/2005/8/layout/arrow2"/>
    <dgm:cxn modelId="{24D56520-02B0-4D30-8034-DF627E522803}" type="presParOf" srcId="{6E36CE6C-6C11-4EF0-B479-792F9103FAFE}" destId="{98E0A626-D6CD-4034-9451-6C3FE1B35A71}" srcOrd="4" destOrd="0" presId="urn:microsoft.com/office/officeart/2005/8/layout/arrow2"/>
    <dgm:cxn modelId="{4BC7BA4F-A2AB-437A-823D-E6E9B4557BF2}" type="presParOf" srcId="{6E36CE6C-6C11-4EF0-B479-792F9103FAFE}" destId="{D32FD9A0-E45F-4C17-92F6-22D1805A990A}" srcOrd="5" destOrd="0" presId="urn:microsoft.com/office/officeart/2005/8/layout/arrow2"/>
    <dgm:cxn modelId="{B0A43543-3477-4434-BA13-15159A83B8AA}" type="presParOf" srcId="{6E36CE6C-6C11-4EF0-B479-792F9103FAFE}" destId="{24B791C9-39E2-41F5-838D-520F81076A9B}" srcOrd="6" destOrd="0" presId="urn:microsoft.com/office/officeart/2005/8/layout/arrow2"/>
    <dgm:cxn modelId="{9A45D4E9-0F60-461C-AADD-8DC1F1FDED99}" type="presParOf" srcId="{6E36CE6C-6C11-4EF0-B479-792F9103FAFE}" destId="{43FF0AB5-969C-4D76-BFCC-E5AB98A89A27}" srcOrd="7" destOrd="0" presId="urn:microsoft.com/office/officeart/2005/8/layout/arrow2"/>
  </dgm:cxnLst>
  <dgm:bg>
    <a:solidFill>
      <a:srgbClr val="00206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FB3371-3DC5-4775-9085-B94443F949A8}"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en-US"/>
        </a:p>
      </dgm:t>
    </dgm:pt>
    <dgm:pt modelId="{DEC410B5-741E-40C7-8AC2-C7108F6B5A61}">
      <dgm:prSet phldrT="[Text]"/>
      <dgm:spPr/>
      <dgm:t>
        <a:bodyPr/>
        <a:lstStyle/>
        <a:p>
          <a:r>
            <a:rPr lang="en-US" dirty="0" smtClean="0">
              <a:solidFill>
                <a:schemeClr val="tx1"/>
              </a:solidFill>
            </a:rPr>
            <a:t>Insurers</a:t>
          </a:r>
          <a:endParaRPr lang="en-US" dirty="0">
            <a:solidFill>
              <a:schemeClr val="tx1"/>
            </a:solidFill>
          </a:endParaRPr>
        </a:p>
      </dgm:t>
    </dgm:pt>
    <dgm:pt modelId="{39A86B04-ADB8-4ABD-9673-153466AE55EE}" type="parTrans" cxnId="{237F620D-5B52-40EC-A674-D8ECE09AE0E5}">
      <dgm:prSet/>
      <dgm:spPr/>
      <dgm:t>
        <a:bodyPr/>
        <a:lstStyle/>
        <a:p>
          <a:endParaRPr lang="en-US"/>
        </a:p>
      </dgm:t>
    </dgm:pt>
    <dgm:pt modelId="{D7075DF1-6D6C-4574-A6BF-F0F3775D85F1}" type="sibTrans" cxnId="{237F620D-5B52-40EC-A674-D8ECE09AE0E5}">
      <dgm:prSet/>
      <dgm:spPr/>
      <dgm:t>
        <a:bodyPr/>
        <a:lstStyle/>
        <a:p>
          <a:endParaRPr lang="en-US"/>
        </a:p>
      </dgm:t>
    </dgm:pt>
    <dgm:pt modelId="{E90BC76F-3132-4FB9-A866-3B09442F843C}">
      <dgm:prSet phldrT="[Text]"/>
      <dgm:spPr/>
      <dgm:t>
        <a:bodyPr/>
        <a:lstStyle/>
        <a:p>
          <a:r>
            <a:rPr lang="en-US" dirty="0" smtClean="0"/>
            <a:t>17</a:t>
          </a:r>
          <a:endParaRPr lang="en-US" dirty="0"/>
        </a:p>
      </dgm:t>
    </dgm:pt>
    <dgm:pt modelId="{3B25C5F2-E29E-4F95-86DC-F3C642088B85}" type="parTrans" cxnId="{C2306216-1378-4413-BC61-060777E39F58}">
      <dgm:prSet/>
      <dgm:spPr/>
      <dgm:t>
        <a:bodyPr/>
        <a:lstStyle/>
        <a:p>
          <a:endParaRPr lang="en-US"/>
        </a:p>
      </dgm:t>
    </dgm:pt>
    <dgm:pt modelId="{86753284-D00D-4A90-9EDD-0E40912B0311}" type="sibTrans" cxnId="{C2306216-1378-4413-BC61-060777E39F58}">
      <dgm:prSet/>
      <dgm:spPr/>
      <dgm:t>
        <a:bodyPr/>
        <a:lstStyle/>
        <a:p>
          <a:endParaRPr lang="en-US"/>
        </a:p>
      </dgm:t>
    </dgm:pt>
    <dgm:pt modelId="{2814149D-CD8A-4555-9C63-4BF32AC2497E}">
      <dgm:prSet phldrT="[Text]"/>
      <dgm:spPr/>
      <dgm:t>
        <a:bodyPr/>
        <a:lstStyle/>
        <a:p>
          <a:r>
            <a:rPr lang="en-US" dirty="0" smtClean="0">
              <a:solidFill>
                <a:schemeClr val="tx1"/>
              </a:solidFill>
            </a:rPr>
            <a:t>Banks</a:t>
          </a:r>
          <a:r>
            <a:rPr lang="en-US" dirty="0" smtClean="0"/>
            <a:t> </a:t>
          </a:r>
          <a:endParaRPr lang="en-US" dirty="0"/>
        </a:p>
      </dgm:t>
    </dgm:pt>
    <dgm:pt modelId="{7833719B-1B2C-413F-AA71-DD603FA24450}" type="parTrans" cxnId="{104EDFD7-57DE-47BE-97D9-C180E5C0DAE3}">
      <dgm:prSet/>
      <dgm:spPr/>
      <dgm:t>
        <a:bodyPr/>
        <a:lstStyle/>
        <a:p>
          <a:endParaRPr lang="en-US"/>
        </a:p>
      </dgm:t>
    </dgm:pt>
    <dgm:pt modelId="{E0CCA602-3B9E-4CD8-AA2F-D524639023A0}" type="sibTrans" cxnId="{104EDFD7-57DE-47BE-97D9-C180E5C0DAE3}">
      <dgm:prSet/>
      <dgm:spPr/>
      <dgm:t>
        <a:bodyPr/>
        <a:lstStyle/>
        <a:p>
          <a:endParaRPr lang="en-US"/>
        </a:p>
      </dgm:t>
    </dgm:pt>
    <dgm:pt modelId="{46341336-9323-4CE4-B457-FDC43ABD98A0}">
      <dgm:prSet phldrT="[Text]"/>
      <dgm:spPr/>
      <dgm:t>
        <a:bodyPr/>
        <a:lstStyle/>
        <a:p>
          <a:r>
            <a:rPr lang="en-US" dirty="0" smtClean="0"/>
            <a:t>7</a:t>
          </a:r>
          <a:endParaRPr lang="en-US" dirty="0"/>
        </a:p>
      </dgm:t>
    </dgm:pt>
    <dgm:pt modelId="{4E8BDEB0-695E-4CCD-8326-958665654F37}" type="parTrans" cxnId="{E958B21D-7799-449F-92F2-1AF2655F7D9D}">
      <dgm:prSet/>
      <dgm:spPr/>
      <dgm:t>
        <a:bodyPr/>
        <a:lstStyle/>
        <a:p>
          <a:endParaRPr lang="en-US"/>
        </a:p>
      </dgm:t>
    </dgm:pt>
    <dgm:pt modelId="{07941EFD-3E21-4E8B-A895-01817A0A2CF8}" type="sibTrans" cxnId="{E958B21D-7799-449F-92F2-1AF2655F7D9D}">
      <dgm:prSet/>
      <dgm:spPr/>
      <dgm:t>
        <a:bodyPr/>
        <a:lstStyle/>
        <a:p>
          <a:endParaRPr lang="en-US"/>
        </a:p>
      </dgm:t>
    </dgm:pt>
    <dgm:pt modelId="{42A5042F-8ADA-4FF4-B4A2-E194EEEA4262}">
      <dgm:prSet phldrT="[Text]"/>
      <dgm:spPr/>
      <dgm:t>
        <a:bodyPr/>
        <a:lstStyle/>
        <a:p>
          <a:r>
            <a:rPr lang="en-US" dirty="0" smtClean="0"/>
            <a:t>Individuals</a:t>
          </a:r>
          <a:endParaRPr lang="en-US" dirty="0"/>
        </a:p>
      </dgm:t>
    </dgm:pt>
    <dgm:pt modelId="{94BDA0AB-CF79-4388-B16C-0E862B4C7317}" type="parTrans" cxnId="{54356B9D-7E85-4502-86B3-5E26D07E9F31}">
      <dgm:prSet/>
      <dgm:spPr/>
      <dgm:t>
        <a:bodyPr/>
        <a:lstStyle/>
        <a:p>
          <a:endParaRPr lang="en-US"/>
        </a:p>
      </dgm:t>
    </dgm:pt>
    <dgm:pt modelId="{152F42C7-BD80-42AD-9E34-C429E533001A}" type="sibTrans" cxnId="{54356B9D-7E85-4502-86B3-5E26D07E9F31}">
      <dgm:prSet/>
      <dgm:spPr/>
      <dgm:t>
        <a:bodyPr/>
        <a:lstStyle/>
        <a:p>
          <a:endParaRPr lang="en-US"/>
        </a:p>
      </dgm:t>
    </dgm:pt>
    <dgm:pt modelId="{953F32D8-846E-4385-AC87-0D9BA9EAADF1}">
      <dgm:prSet phldrT="[Text]"/>
      <dgm:spPr/>
      <dgm:t>
        <a:bodyPr/>
        <a:lstStyle/>
        <a:p>
          <a:r>
            <a:rPr lang="en-US" dirty="0" smtClean="0"/>
            <a:t>78</a:t>
          </a:r>
          <a:endParaRPr lang="en-US" dirty="0"/>
        </a:p>
      </dgm:t>
    </dgm:pt>
    <dgm:pt modelId="{D913565C-CB76-423E-AD2F-7A2286996750}" type="parTrans" cxnId="{00FD7DC1-6137-4655-8A96-E1F618054F38}">
      <dgm:prSet/>
      <dgm:spPr/>
      <dgm:t>
        <a:bodyPr/>
        <a:lstStyle/>
        <a:p>
          <a:endParaRPr lang="en-US"/>
        </a:p>
      </dgm:t>
    </dgm:pt>
    <dgm:pt modelId="{34F31034-C496-4C0F-9C8B-EE1751B36A91}" type="sibTrans" cxnId="{00FD7DC1-6137-4655-8A96-E1F618054F38}">
      <dgm:prSet/>
      <dgm:spPr/>
      <dgm:t>
        <a:bodyPr/>
        <a:lstStyle/>
        <a:p>
          <a:endParaRPr lang="en-US"/>
        </a:p>
      </dgm:t>
    </dgm:pt>
    <dgm:pt modelId="{61DFB115-1FB3-44B4-842E-1E865F4882BA}">
      <dgm:prSet/>
      <dgm:spPr/>
      <dgm:t>
        <a:bodyPr/>
        <a:lstStyle/>
        <a:p>
          <a:endParaRPr lang="en-US"/>
        </a:p>
      </dgm:t>
    </dgm:pt>
    <dgm:pt modelId="{148CAE68-DE63-4C20-9383-A37601CCEF70}" type="parTrans" cxnId="{A14283CE-4874-4446-BF94-00258F550208}">
      <dgm:prSet/>
      <dgm:spPr/>
      <dgm:t>
        <a:bodyPr/>
        <a:lstStyle/>
        <a:p>
          <a:endParaRPr lang="en-US"/>
        </a:p>
      </dgm:t>
    </dgm:pt>
    <dgm:pt modelId="{C571E692-2BC5-40A8-BE21-6757F71DDB1B}" type="sibTrans" cxnId="{A14283CE-4874-4446-BF94-00258F550208}">
      <dgm:prSet/>
      <dgm:spPr/>
      <dgm:t>
        <a:bodyPr/>
        <a:lstStyle/>
        <a:p>
          <a:endParaRPr lang="en-US"/>
        </a:p>
      </dgm:t>
    </dgm:pt>
    <dgm:pt modelId="{D0762BC0-1B05-4261-9AD7-AC8A0446DE10}" type="pres">
      <dgm:prSet presAssocID="{86FB3371-3DC5-4775-9085-B94443F949A8}" presName="Name0" presStyleCnt="0">
        <dgm:presLayoutVars>
          <dgm:chMax val="5"/>
          <dgm:chPref val="5"/>
          <dgm:dir/>
          <dgm:animLvl val="lvl"/>
        </dgm:presLayoutVars>
      </dgm:prSet>
      <dgm:spPr/>
      <dgm:t>
        <a:bodyPr/>
        <a:lstStyle/>
        <a:p>
          <a:endParaRPr lang="en-US"/>
        </a:p>
      </dgm:t>
    </dgm:pt>
    <dgm:pt modelId="{E398D36F-F98B-4C55-8D03-FD6A0871A9BE}" type="pres">
      <dgm:prSet presAssocID="{DEC410B5-741E-40C7-8AC2-C7108F6B5A61}" presName="parentText1" presStyleLbl="node1" presStyleIdx="0" presStyleCnt="3">
        <dgm:presLayoutVars>
          <dgm:chMax/>
          <dgm:chPref val="3"/>
          <dgm:bulletEnabled val="1"/>
        </dgm:presLayoutVars>
      </dgm:prSet>
      <dgm:spPr/>
      <dgm:t>
        <a:bodyPr/>
        <a:lstStyle/>
        <a:p>
          <a:endParaRPr lang="en-US"/>
        </a:p>
      </dgm:t>
    </dgm:pt>
    <dgm:pt modelId="{6726F720-DBBE-4E21-8317-A75857BE4353}" type="pres">
      <dgm:prSet presAssocID="{DEC410B5-741E-40C7-8AC2-C7108F6B5A61}" presName="childText1" presStyleLbl="solidAlignAcc1" presStyleIdx="0" presStyleCnt="3">
        <dgm:presLayoutVars>
          <dgm:chMax val="0"/>
          <dgm:chPref val="0"/>
          <dgm:bulletEnabled val="1"/>
        </dgm:presLayoutVars>
      </dgm:prSet>
      <dgm:spPr/>
      <dgm:t>
        <a:bodyPr/>
        <a:lstStyle/>
        <a:p>
          <a:endParaRPr lang="en-US"/>
        </a:p>
      </dgm:t>
    </dgm:pt>
    <dgm:pt modelId="{FA8DE76C-F492-423D-BFF3-0A2076421D12}" type="pres">
      <dgm:prSet presAssocID="{2814149D-CD8A-4555-9C63-4BF32AC2497E}" presName="parentText2" presStyleLbl="node1" presStyleIdx="1" presStyleCnt="3">
        <dgm:presLayoutVars>
          <dgm:chMax/>
          <dgm:chPref val="3"/>
          <dgm:bulletEnabled val="1"/>
        </dgm:presLayoutVars>
      </dgm:prSet>
      <dgm:spPr/>
      <dgm:t>
        <a:bodyPr/>
        <a:lstStyle/>
        <a:p>
          <a:endParaRPr lang="en-US"/>
        </a:p>
      </dgm:t>
    </dgm:pt>
    <dgm:pt modelId="{2BF30E8C-2E4A-42D9-AC89-DCD23AC745A2}" type="pres">
      <dgm:prSet presAssocID="{2814149D-CD8A-4555-9C63-4BF32AC2497E}" presName="childText2" presStyleLbl="solidAlignAcc1" presStyleIdx="1" presStyleCnt="3">
        <dgm:presLayoutVars>
          <dgm:chMax val="0"/>
          <dgm:chPref val="0"/>
          <dgm:bulletEnabled val="1"/>
        </dgm:presLayoutVars>
      </dgm:prSet>
      <dgm:spPr/>
      <dgm:t>
        <a:bodyPr/>
        <a:lstStyle/>
        <a:p>
          <a:endParaRPr lang="en-US"/>
        </a:p>
      </dgm:t>
    </dgm:pt>
    <dgm:pt modelId="{129C49BF-FEE0-45CB-9E7C-12CEC20CC385}" type="pres">
      <dgm:prSet presAssocID="{42A5042F-8ADA-4FF4-B4A2-E194EEEA4262}" presName="parentText3" presStyleLbl="node1" presStyleIdx="2" presStyleCnt="3">
        <dgm:presLayoutVars>
          <dgm:chMax/>
          <dgm:chPref val="3"/>
          <dgm:bulletEnabled val="1"/>
        </dgm:presLayoutVars>
      </dgm:prSet>
      <dgm:spPr/>
      <dgm:t>
        <a:bodyPr/>
        <a:lstStyle/>
        <a:p>
          <a:endParaRPr lang="en-US"/>
        </a:p>
      </dgm:t>
    </dgm:pt>
    <dgm:pt modelId="{639D7EE6-4D5F-4DEF-9796-77C877C3255A}" type="pres">
      <dgm:prSet presAssocID="{42A5042F-8ADA-4FF4-B4A2-E194EEEA4262}" presName="childText3" presStyleLbl="solidAlignAcc1" presStyleIdx="2" presStyleCnt="3">
        <dgm:presLayoutVars>
          <dgm:chMax val="0"/>
          <dgm:chPref val="0"/>
          <dgm:bulletEnabled val="1"/>
        </dgm:presLayoutVars>
      </dgm:prSet>
      <dgm:spPr/>
      <dgm:t>
        <a:bodyPr/>
        <a:lstStyle/>
        <a:p>
          <a:endParaRPr lang="en-US"/>
        </a:p>
      </dgm:t>
    </dgm:pt>
  </dgm:ptLst>
  <dgm:cxnLst>
    <dgm:cxn modelId="{237F620D-5B52-40EC-A674-D8ECE09AE0E5}" srcId="{86FB3371-3DC5-4775-9085-B94443F949A8}" destId="{DEC410B5-741E-40C7-8AC2-C7108F6B5A61}" srcOrd="0" destOrd="0" parTransId="{39A86B04-ADB8-4ABD-9673-153466AE55EE}" sibTransId="{D7075DF1-6D6C-4574-A6BF-F0F3775D85F1}"/>
    <dgm:cxn modelId="{7FBB7EB4-3BA5-4338-9E17-FFE2135723B4}" type="presOf" srcId="{46341336-9323-4CE4-B457-FDC43ABD98A0}" destId="{2BF30E8C-2E4A-42D9-AC89-DCD23AC745A2}" srcOrd="0" destOrd="0" presId="urn:microsoft.com/office/officeart/2009/3/layout/IncreasingArrowsProcess"/>
    <dgm:cxn modelId="{00FD7DC1-6137-4655-8A96-E1F618054F38}" srcId="{42A5042F-8ADA-4FF4-B4A2-E194EEEA4262}" destId="{953F32D8-846E-4385-AC87-0D9BA9EAADF1}" srcOrd="0" destOrd="0" parTransId="{D913565C-CB76-423E-AD2F-7A2286996750}" sibTransId="{34F31034-C496-4C0F-9C8B-EE1751B36A91}"/>
    <dgm:cxn modelId="{E958B21D-7799-449F-92F2-1AF2655F7D9D}" srcId="{2814149D-CD8A-4555-9C63-4BF32AC2497E}" destId="{46341336-9323-4CE4-B457-FDC43ABD98A0}" srcOrd="0" destOrd="0" parTransId="{4E8BDEB0-695E-4CCD-8326-958665654F37}" sibTransId="{07941EFD-3E21-4E8B-A895-01817A0A2CF8}"/>
    <dgm:cxn modelId="{C2306216-1378-4413-BC61-060777E39F58}" srcId="{DEC410B5-741E-40C7-8AC2-C7108F6B5A61}" destId="{E90BC76F-3132-4FB9-A866-3B09442F843C}" srcOrd="0" destOrd="0" parTransId="{3B25C5F2-E29E-4F95-86DC-F3C642088B85}" sibTransId="{86753284-D00D-4A90-9EDD-0E40912B0311}"/>
    <dgm:cxn modelId="{9544ABC9-FD3E-432D-9316-4B5E8D8587DF}" type="presOf" srcId="{61DFB115-1FB3-44B4-842E-1E865F4882BA}" destId="{639D7EE6-4D5F-4DEF-9796-77C877C3255A}" srcOrd="0" destOrd="1" presId="urn:microsoft.com/office/officeart/2009/3/layout/IncreasingArrowsProcess"/>
    <dgm:cxn modelId="{989BCC4A-4454-402E-B6B8-F1C5F10FF06A}" type="presOf" srcId="{86FB3371-3DC5-4775-9085-B94443F949A8}" destId="{D0762BC0-1B05-4261-9AD7-AC8A0446DE10}" srcOrd="0" destOrd="0" presId="urn:microsoft.com/office/officeart/2009/3/layout/IncreasingArrowsProcess"/>
    <dgm:cxn modelId="{1C7D5D0E-7304-4944-B664-D560EA121D1D}" type="presOf" srcId="{E90BC76F-3132-4FB9-A866-3B09442F843C}" destId="{6726F720-DBBE-4E21-8317-A75857BE4353}" srcOrd="0" destOrd="0" presId="urn:microsoft.com/office/officeart/2009/3/layout/IncreasingArrowsProcess"/>
    <dgm:cxn modelId="{7B95884F-07CE-4068-B131-2428F6404BE1}" type="presOf" srcId="{42A5042F-8ADA-4FF4-B4A2-E194EEEA4262}" destId="{129C49BF-FEE0-45CB-9E7C-12CEC20CC385}" srcOrd="0" destOrd="0" presId="urn:microsoft.com/office/officeart/2009/3/layout/IncreasingArrowsProcess"/>
    <dgm:cxn modelId="{9DB0F4D3-2446-42CA-AB34-E00CA9CBC716}" type="presOf" srcId="{DEC410B5-741E-40C7-8AC2-C7108F6B5A61}" destId="{E398D36F-F98B-4C55-8D03-FD6A0871A9BE}" srcOrd="0" destOrd="0" presId="urn:microsoft.com/office/officeart/2009/3/layout/IncreasingArrowsProcess"/>
    <dgm:cxn modelId="{2C9F1B94-F4EC-4986-A7A6-E18A81BF9811}" type="presOf" srcId="{2814149D-CD8A-4555-9C63-4BF32AC2497E}" destId="{FA8DE76C-F492-423D-BFF3-0A2076421D12}" srcOrd="0" destOrd="0" presId="urn:microsoft.com/office/officeart/2009/3/layout/IncreasingArrowsProcess"/>
    <dgm:cxn modelId="{A14283CE-4874-4446-BF94-00258F550208}" srcId="{42A5042F-8ADA-4FF4-B4A2-E194EEEA4262}" destId="{61DFB115-1FB3-44B4-842E-1E865F4882BA}" srcOrd="1" destOrd="0" parTransId="{148CAE68-DE63-4C20-9383-A37601CCEF70}" sibTransId="{C571E692-2BC5-40A8-BE21-6757F71DDB1B}"/>
    <dgm:cxn modelId="{F2D930D5-323A-44FD-BECF-46E90A92FD89}" type="presOf" srcId="{953F32D8-846E-4385-AC87-0D9BA9EAADF1}" destId="{639D7EE6-4D5F-4DEF-9796-77C877C3255A}" srcOrd="0" destOrd="0" presId="urn:microsoft.com/office/officeart/2009/3/layout/IncreasingArrowsProcess"/>
    <dgm:cxn modelId="{104EDFD7-57DE-47BE-97D9-C180E5C0DAE3}" srcId="{86FB3371-3DC5-4775-9085-B94443F949A8}" destId="{2814149D-CD8A-4555-9C63-4BF32AC2497E}" srcOrd="1" destOrd="0" parTransId="{7833719B-1B2C-413F-AA71-DD603FA24450}" sibTransId="{E0CCA602-3B9E-4CD8-AA2F-D524639023A0}"/>
    <dgm:cxn modelId="{54356B9D-7E85-4502-86B3-5E26D07E9F31}" srcId="{86FB3371-3DC5-4775-9085-B94443F949A8}" destId="{42A5042F-8ADA-4FF4-B4A2-E194EEEA4262}" srcOrd="2" destOrd="0" parTransId="{94BDA0AB-CF79-4388-B16C-0E862B4C7317}" sibTransId="{152F42C7-BD80-42AD-9E34-C429E533001A}"/>
    <dgm:cxn modelId="{0DFD487A-2698-4EAE-9C1D-5F861C16BEE5}" type="presParOf" srcId="{D0762BC0-1B05-4261-9AD7-AC8A0446DE10}" destId="{E398D36F-F98B-4C55-8D03-FD6A0871A9BE}" srcOrd="0" destOrd="0" presId="urn:microsoft.com/office/officeart/2009/3/layout/IncreasingArrowsProcess"/>
    <dgm:cxn modelId="{02977A75-6D0D-452D-81F3-378EDBFD0200}" type="presParOf" srcId="{D0762BC0-1B05-4261-9AD7-AC8A0446DE10}" destId="{6726F720-DBBE-4E21-8317-A75857BE4353}" srcOrd="1" destOrd="0" presId="urn:microsoft.com/office/officeart/2009/3/layout/IncreasingArrowsProcess"/>
    <dgm:cxn modelId="{25CF7CC9-B76C-437A-8BA4-3F3C871770E2}" type="presParOf" srcId="{D0762BC0-1B05-4261-9AD7-AC8A0446DE10}" destId="{FA8DE76C-F492-423D-BFF3-0A2076421D12}" srcOrd="2" destOrd="0" presId="urn:microsoft.com/office/officeart/2009/3/layout/IncreasingArrowsProcess"/>
    <dgm:cxn modelId="{F9C227C6-8F7C-4E96-80DF-6C6DD5631C49}" type="presParOf" srcId="{D0762BC0-1B05-4261-9AD7-AC8A0446DE10}" destId="{2BF30E8C-2E4A-42D9-AC89-DCD23AC745A2}" srcOrd="3" destOrd="0" presId="urn:microsoft.com/office/officeart/2009/3/layout/IncreasingArrowsProcess"/>
    <dgm:cxn modelId="{F55E1A68-B9C6-4744-9BDB-9A2B0D417378}" type="presParOf" srcId="{D0762BC0-1B05-4261-9AD7-AC8A0446DE10}" destId="{129C49BF-FEE0-45CB-9E7C-12CEC20CC385}" srcOrd="4" destOrd="0" presId="urn:microsoft.com/office/officeart/2009/3/layout/IncreasingArrowsProcess"/>
    <dgm:cxn modelId="{9081512A-AFF3-4181-91E3-1FA726C98B8A}" type="presParOf" srcId="{D0762BC0-1B05-4261-9AD7-AC8A0446DE10}" destId="{639D7EE6-4D5F-4DEF-9796-77C877C3255A}"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0C25F5-3E9F-4D9E-B641-8572ED8904F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506B6498-1021-4A66-BF69-E8A5F5D056F9}">
      <dgm:prSet phldrT="[Text]"/>
      <dgm:spPr/>
      <dgm:t>
        <a:bodyPr/>
        <a:lstStyle/>
        <a:p>
          <a:r>
            <a:rPr lang="en-US" b="1" dirty="0" smtClean="0">
              <a:solidFill>
                <a:schemeClr val="bg1"/>
              </a:solidFill>
              <a:latin typeface="Caveat" charset="0"/>
            </a:rPr>
            <a:t>The financial market in Ethiopia has </a:t>
          </a:r>
          <a:r>
            <a:rPr lang="en-US" b="1" u="sng" dirty="0" smtClean="0">
              <a:solidFill>
                <a:schemeClr val="bg1"/>
              </a:solidFill>
              <a:latin typeface="Caveat" charset="0"/>
            </a:rPr>
            <a:t>predominantly been conventional</a:t>
          </a:r>
          <a:r>
            <a:rPr lang="en-US" b="1" dirty="0" smtClean="0">
              <a:solidFill>
                <a:schemeClr val="bg1"/>
              </a:solidFill>
              <a:latin typeface="Caveat" charset="0"/>
            </a:rPr>
            <a:t>. </a:t>
          </a:r>
          <a:endParaRPr lang="en-US" b="1" dirty="0">
            <a:solidFill>
              <a:schemeClr val="bg1"/>
            </a:solidFill>
            <a:latin typeface="Caveat" charset="0"/>
          </a:endParaRPr>
        </a:p>
      </dgm:t>
    </dgm:pt>
    <dgm:pt modelId="{8473BCF5-5931-4805-8222-A2D1D9FB5C5C}" type="parTrans" cxnId="{90A358D3-4E68-42E7-8951-37ED60F041F3}">
      <dgm:prSet/>
      <dgm:spPr/>
      <dgm:t>
        <a:bodyPr/>
        <a:lstStyle/>
        <a:p>
          <a:endParaRPr lang="en-US" b="1">
            <a:solidFill>
              <a:schemeClr val="bg1"/>
            </a:solidFill>
            <a:latin typeface="Caveat" charset="0"/>
          </a:endParaRPr>
        </a:p>
      </dgm:t>
    </dgm:pt>
    <dgm:pt modelId="{B6CE4BF4-F37B-4D1D-A80A-3627F8887A79}" type="sibTrans" cxnId="{90A358D3-4E68-42E7-8951-37ED60F041F3}">
      <dgm:prSet/>
      <dgm:spPr/>
      <dgm:t>
        <a:bodyPr/>
        <a:lstStyle/>
        <a:p>
          <a:endParaRPr lang="en-US" b="1">
            <a:solidFill>
              <a:schemeClr val="bg1"/>
            </a:solidFill>
            <a:latin typeface="Caveat" charset="0"/>
          </a:endParaRPr>
        </a:p>
      </dgm:t>
    </dgm:pt>
    <dgm:pt modelId="{EE83EA88-CA68-4C5A-96D0-488CAE1DFBE5}">
      <dgm:prSet phldrT="[Text]"/>
      <dgm:spPr/>
      <dgm:t>
        <a:bodyPr/>
        <a:lstStyle/>
        <a:p>
          <a:r>
            <a:rPr lang="en-US" b="1" dirty="0" smtClean="0">
              <a:solidFill>
                <a:schemeClr val="bg1"/>
              </a:solidFill>
              <a:latin typeface="Caveat" charset="0"/>
            </a:rPr>
            <a:t>2008</a:t>
          </a:r>
          <a:endParaRPr lang="en-US" b="1" dirty="0">
            <a:solidFill>
              <a:schemeClr val="bg1"/>
            </a:solidFill>
            <a:latin typeface="Caveat" charset="0"/>
          </a:endParaRPr>
        </a:p>
      </dgm:t>
    </dgm:pt>
    <dgm:pt modelId="{70FC56F3-2B41-405D-8EEE-42C3A35D76CB}" type="parTrans" cxnId="{0E30FC98-3393-4711-98EA-61915E2B1B3D}">
      <dgm:prSet/>
      <dgm:spPr/>
      <dgm:t>
        <a:bodyPr/>
        <a:lstStyle/>
        <a:p>
          <a:endParaRPr lang="en-US" b="1">
            <a:solidFill>
              <a:schemeClr val="bg1"/>
            </a:solidFill>
            <a:latin typeface="Caveat" charset="0"/>
          </a:endParaRPr>
        </a:p>
      </dgm:t>
    </dgm:pt>
    <dgm:pt modelId="{734BDDA3-7C7D-413F-ABDF-5F3997D6BCE9}" type="sibTrans" cxnId="{0E30FC98-3393-4711-98EA-61915E2B1B3D}">
      <dgm:prSet/>
      <dgm:spPr/>
      <dgm:t>
        <a:bodyPr/>
        <a:lstStyle/>
        <a:p>
          <a:endParaRPr lang="en-US" b="1">
            <a:solidFill>
              <a:schemeClr val="bg1"/>
            </a:solidFill>
            <a:latin typeface="Caveat" charset="0"/>
          </a:endParaRPr>
        </a:p>
      </dgm:t>
    </dgm:pt>
    <dgm:pt modelId="{34B62F18-EEE4-4AEB-BF0D-24E784A61440}">
      <dgm:prSet phldrT="[Text]"/>
      <dgm:spPr/>
      <dgm:t>
        <a:bodyPr/>
        <a:lstStyle/>
        <a:p>
          <a:r>
            <a:rPr lang="en-US" b="1" dirty="0" smtClean="0">
              <a:solidFill>
                <a:schemeClr val="bg1"/>
              </a:solidFill>
              <a:latin typeface="Caveat" charset="0"/>
            </a:rPr>
            <a:t>NBE indicated  Islamic finance on the banking proclamation of 2008</a:t>
          </a:r>
          <a:endParaRPr lang="en-US" b="1" dirty="0">
            <a:solidFill>
              <a:schemeClr val="bg1"/>
            </a:solidFill>
            <a:latin typeface="Caveat" charset="0"/>
          </a:endParaRPr>
        </a:p>
      </dgm:t>
    </dgm:pt>
    <dgm:pt modelId="{BF81F1DC-C399-421C-8E32-0F5364732BE2}" type="parTrans" cxnId="{608BE85C-D3A1-417F-BD71-0FECC5AE46C8}">
      <dgm:prSet/>
      <dgm:spPr/>
      <dgm:t>
        <a:bodyPr/>
        <a:lstStyle/>
        <a:p>
          <a:endParaRPr lang="en-US" b="1">
            <a:solidFill>
              <a:schemeClr val="bg1"/>
            </a:solidFill>
            <a:latin typeface="Caveat" charset="0"/>
          </a:endParaRPr>
        </a:p>
      </dgm:t>
    </dgm:pt>
    <dgm:pt modelId="{D22878E0-DB91-4BAD-99A7-94414CD9DFDF}" type="sibTrans" cxnId="{608BE85C-D3A1-417F-BD71-0FECC5AE46C8}">
      <dgm:prSet/>
      <dgm:spPr/>
      <dgm:t>
        <a:bodyPr/>
        <a:lstStyle/>
        <a:p>
          <a:endParaRPr lang="en-US" b="1">
            <a:solidFill>
              <a:schemeClr val="bg1"/>
            </a:solidFill>
            <a:latin typeface="Caveat" charset="0"/>
          </a:endParaRPr>
        </a:p>
      </dgm:t>
    </dgm:pt>
    <dgm:pt modelId="{A0D3C694-2EB1-4F01-999E-B96F00022A5F}">
      <dgm:prSet phldrT="[Text]"/>
      <dgm:spPr/>
      <dgm:t>
        <a:bodyPr/>
        <a:lstStyle/>
        <a:p>
          <a:r>
            <a:rPr lang="en-US" b="1" dirty="0" smtClean="0">
              <a:solidFill>
                <a:schemeClr val="bg1"/>
              </a:solidFill>
              <a:latin typeface="Caveat" charset="0"/>
            </a:rPr>
            <a:t>2011</a:t>
          </a:r>
          <a:endParaRPr lang="en-US" b="1" dirty="0">
            <a:solidFill>
              <a:schemeClr val="bg1"/>
            </a:solidFill>
            <a:latin typeface="Caveat" charset="0"/>
          </a:endParaRPr>
        </a:p>
      </dgm:t>
    </dgm:pt>
    <dgm:pt modelId="{53C69D7F-4AD3-4CE2-B30C-55E583422EBB}" type="parTrans" cxnId="{AC30FB24-174A-44A5-AD4E-FB52032D6C72}">
      <dgm:prSet/>
      <dgm:spPr/>
      <dgm:t>
        <a:bodyPr/>
        <a:lstStyle/>
        <a:p>
          <a:endParaRPr lang="en-US" b="1">
            <a:solidFill>
              <a:schemeClr val="bg1"/>
            </a:solidFill>
            <a:latin typeface="Caveat" charset="0"/>
          </a:endParaRPr>
        </a:p>
      </dgm:t>
    </dgm:pt>
    <dgm:pt modelId="{760AC78A-A21A-40E8-ABE1-5E3C6DAF1CA4}" type="sibTrans" cxnId="{AC30FB24-174A-44A5-AD4E-FB52032D6C72}">
      <dgm:prSet/>
      <dgm:spPr/>
      <dgm:t>
        <a:bodyPr/>
        <a:lstStyle/>
        <a:p>
          <a:endParaRPr lang="en-US" b="1">
            <a:solidFill>
              <a:schemeClr val="bg1"/>
            </a:solidFill>
            <a:latin typeface="Caveat" charset="0"/>
          </a:endParaRPr>
        </a:p>
      </dgm:t>
    </dgm:pt>
    <dgm:pt modelId="{12C97E92-9EB3-425F-9C43-2D841FBD82A9}">
      <dgm:prSet phldrT="[Text]"/>
      <dgm:spPr/>
      <dgm:t>
        <a:bodyPr/>
        <a:lstStyle/>
        <a:p>
          <a:r>
            <a:rPr lang="en-US" b="1" dirty="0" smtClean="0">
              <a:solidFill>
                <a:schemeClr val="bg1"/>
              </a:solidFill>
              <a:latin typeface="Caveat" charset="0"/>
            </a:rPr>
            <a:t>(NBE) has issued a directive in September 2011 allowing the provision of interest free banking services through dedicated windows in branches of conventional banks.</a:t>
          </a:r>
          <a:endParaRPr lang="en-US" b="1" dirty="0">
            <a:solidFill>
              <a:schemeClr val="bg1"/>
            </a:solidFill>
            <a:latin typeface="Caveat" charset="0"/>
          </a:endParaRPr>
        </a:p>
      </dgm:t>
    </dgm:pt>
    <dgm:pt modelId="{B946A416-673B-4FA2-B816-889DB66BE5F6}" type="parTrans" cxnId="{776919A5-3976-449D-B594-0A0612A925E9}">
      <dgm:prSet/>
      <dgm:spPr/>
      <dgm:t>
        <a:bodyPr/>
        <a:lstStyle/>
        <a:p>
          <a:endParaRPr lang="en-US" b="1">
            <a:solidFill>
              <a:schemeClr val="bg1"/>
            </a:solidFill>
            <a:latin typeface="Caveat" charset="0"/>
          </a:endParaRPr>
        </a:p>
      </dgm:t>
    </dgm:pt>
    <dgm:pt modelId="{636832F1-686D-44AD-89FB-B8F7C81641E1}" type="sibTrans" cxnId="{776919A5-3976-449D-B594-0A0612A925E9}">
      <dgm:prSet/>
      <dgm:spPr/>
      <dgm:t>
        <a:bodyPr/>
        <a:lstStyle/>
        <a:p>
          <a:endParaRPr lang="en-US" b="1">
            <a:solidFill>
              <a:schemeClr val="bg1"/>
            </a:solidFill>
            <a:latin typeface="Caveat" charset="0"/>
          </a:endParaRPr>
        </a:p>
      </dgm:t>
    </dgm:pt>
    <dgm:pt modelId="{FAD59354-4452-4E64-9A1A-B809A3EE34C1}">
      <dgm:prSet/>
      <dgm:spPr/>
      <dgm:t>
        <a:bodyPr/>
        <a:lstStyle/>
        <a:p>
          <a:r>
            <a:rPr lang="en-US" b="1" dirty="0" smtClean="0">
              <a:solidFill>
                <a:schemeClr val="bg1"/>
              </a:solidFill>
              <a:latin typeface="Caveat" charset="0"/>
            </a:rPr>
            <a:t>During this period interest free banking services has only contain less than 1% of the banking portfolio in Ethiopia.</a:t>
          </a:r>
          <a:endParaRPr lang="en-US" b="1" dirty="0">
            <a:solidFill>
              <a:schemeClr val="bg1"/>
            </a:solidFill>
            <a:latin typeface="Caveat" charset="0"/>
          </a:endParaRPr>
        </a:p>
      </dgm:t>
    </dgm:pt>
    <dgm:pt modelId="{2BB73DD3-4811-4275-ACD1-32459AA9B483}" type="parTrans" cxnId="{DE7C0E19-9DC1-4418-913D-7E2506FBB95D}">
      <dgm:prSet/>
      <dgm:spPr/>
      <dgm:t>
        <a:bodyPr/>
        <a:lstStyle/>
        <a:p>
          <a:endParaRPr lang="en-US" b="1">
            <a:solidFill>
              <a:schemeClr val="bg1"/>
            </a:solidFill>
            <a:latin typeface="Caveat" charset="0"/>
          </a:endParaRPr>
        </a:p>
      </dgm:t>
    </dgm:pt>
    <dgm:pt modelId="{4AD1D025-3964-4DA7-AABA-07B5BB4CF738}" type="sibTrans" cxnId="{DE7C0E19-9DC1-4418-913D-7E2506FBB95D}">
      <dgm:prSet/>
      <dgm:spPr/>
      <dgm:t>
        <a:bodyPr/>
        <a:lstStyle/>
        <a:p>
          <a:endParaRPr lang="en-US" b="1">
            <a:solidFill>
              <a:schemeClr val="bg1"/>
            </a:solidFill>
            <a:latin typeface="Caveat" charset="0"/>
          </a:endParaRPr>
        </a:p>
      </dgm:t>
    </dgm:pt>
    <dgm:pt modelId="{434BAB28-3AEF-45D4-A9FA-3A08A598CE72}" type="pres">
      <dgm:prSet presAssocID="{660C25F5-3E9F-4D9E-B641-8572ED8904F2}" presName="Name0" presStyleCnt="0">
        <dgm:presLayoutVars>
          <dgm:dir/>
          <dgm:resizeHandles val="exact"/>
        </dgm:presLayoutVars>
      </dgm:prSet>
      <dgm:spPr/>
      <dgm:t>
        <a:bodyPr/>
        <a:lstStyle/>
        <a:p>
          <a:endParaRPr lang="en-US"/>
        </a:p>
      </dgm:t>
    </dgm:pt>
    <dgm:pt modelId="{2F879A20-6547-4657-86A5-3728D45AB1BC}" type="pres">
      <dgm:prSet presAssocID="{506B6498-1021-4A66-BF69-E8A5F5D056F9}" presName="node" presStyleLbl="node1" presStyleIdx="0" presStyleCnt="4">
        <dgm:presLayoutVars>
          <dgm:bulletEnabled val="1"/>
        </dgm:presLayoutVars>
      </dgm:prSet>
      <dgm:spPr/>
      <dgm:t>
        <a:bodyPr/>
        <a:lstStyle/>
        <a:p>
          <a:endParaRPr lang="en-US"/>
        </a:p>
      </dgm:t>
    </dgm:pt>
    <dgm:pt modelId="{05538314-FC3C-40AF-8A42-140CEA670158}" type="pres">
      <dgm:prSet presAssocID="{B6CE4BF4-F37B-4D1D-A80A-3627F8887A79}" presName="sibTrans" presStyleCnt="0"/>
      <dgm:spPr/>
    </dgm:pt>
    <dgm:pt modelId="{4736F33D-2A72-4B9C-A3F6-1D2CBCA9B34C}" type="pres">
      <dgm:prSet presAssocID="{EE83EA88-CA68-4C5A-96D0-488CAE1DFBE5}" presName="node" presStyleLbl="node1" presStyleIdx="1" presStyleCnt="4">
        <dgm:presLayoutVars>
          <dgm:bulletEnabled val="1"/>
        </dgm:presLayoutVars>
      </dgm:prSet>
      <dgm:spPr/>
      <dgm:t>
        <a:bodyPr/>
        <a:lstStyle/>
        <a:p>
          <a:endParaRPr lang="en-US"/>
        </a:p>
      </dgm:t>
    </dgm:pt>
    <dgm:pt modelId="{B9B600A9-EFBD-45D9-84DF-D67FA279ADF9}" type="pres">
      <dgm:prSet presAssocID="{734BDDA3-7C7D-413F-ABDF-5F3997D6BCE9}" presName="sibTrans" presStyleCnt="0"/>
      <dgm:spPr/>
    </dgm:pt>
    <dgm:pt modelId="{05CF61EE-C48A-494D-8F12-7410BA785927}" type="pres">
      <dgm:prSet presAssocID="{A0D3C694-2EB1-4F01-999E-B96F00022A5F}" presName="node" presStyleLbl="node1" presStyleIdx="2" presStyleCnt="4">
        <dgm:presLayoutVars>
          <dgm:bulletEnabled val="1"/>
        </dgm:presLayoutVars>
      </dgm:prSet>
      <dgm:spPr/>
      <dgm:t>
        <a:bodyPr/>
        <a:lstStyle/>
        <a:p>
          <a:endParaRPr lang="en-US"/>
        </a:p>
      </dgm:t>
    </dgm:pt>
    <dgm:pt modelId="{39A18343-F521-40C6-B369-8B26BB689D39}" type="pres">
      <dgm:prSet presAssocID="{760AC78A-A21A-40E8-ABE1-5E3C6DAF1CA4}" presName="sibTrans" presStyleCnt="0"/>
      <dgm:spPr/>
    </dgm:pt>
    <dgm:pt modelId="{BD3A9BE3-DD1C-48C0-B5C2-E64D4B12BD5E}" type="pres">
      <dgm:prSet presAssocID="{FAD59354-4452-4E64-9A1A-B809A3EE34C1}" presName="node" presStyleLbl="node1" presStyleIdx="3" presStyleCnt="4">
        <dgm:presLayoutVars>
          <dgm:bulletEnabled val="1"/>
        </dgm:presLayoutVars>
      </dgm:prSet>
      <dgm:spPr/>
      <dgm:t>
        <a:bodyPr/>
        <a:lstStyle/>
        <a:p>
          <a:endParaRPr lang="en-US"/>
        </a:p>
      </dgm:t>
    </dgm:pt>
  </dgm:ptLst>
  <dgm:cxnLst>
    <dgm:cxn modelId="{4E001B8F-1F6D-4D9D-AE27-659EA1CFEF8B}" type="presOf" srcId="{EE83EA88-CA68-4C5A-96D0-488CAE1DFBE5}" destId="{4736F33D-2A72-4B9C-A3F6-1D2CBCA9B34C}" srcOrd="0" destOrd="0" presId="urn:microsoft.com/office/officeart/2005/8/layout/hList6"/>
    <dgm:cxn modelId="{608BE85C-D3A1-417F-BD71-0FECC5AE46C8}" srcId="{EE83EA88-CA68-4C5A-96D0-488CAE1DFBE5}" destId="{34B62F18-EEE4-4AEB-BF0D-24E784A61440}" srcOrd="0" destOrd="0" parTransId="{BF81F1DC-C399-421C-8E32-0F5364732BE2}" sibTransId="{D22878E0-DB91-4BAD-99A7-94414CD9DFDF}"/>
    <dgm:cxn modelId="{F69E44D1-C935-46C3-8DB8-2C831D5C1AA1}" type="presOf" srcId="{34B62F18-EEE4-4AEB-BF0D-24E784A61440}" destId="{4736F33D-2A72-4B9C-A3F6-1D2CBCA9B34C}" srcOrd="0" destOrd="1" presId="urn:microsoft.com/office/officeart/2005/8/layout/hList6"/>
    <dgm:cxn modelId="{DE7C0E19-9DC1-4418-913D-7E2506FBB95D}" srcId="{660C25F5-3E9F-4D9E-B641-8572ED8904F2}" destId="{FAD59354-4452-4E64-9A1A-B809A3EE34C1}" srcOrd="3" destOrd="0" parTransId="{2BB73DD3-4811-4275-ACD1-32459AA9B483}" sibTransId="{4AD1D025-3964-4DA7-AABA-07B5BB4CF738}"/>
    <dgm:cxn modelId="{28AA3FD1-E2C3-4084-B260-8DB1B81047C2}" type="presOf" srcId="{12C97E92-9EB3-425F-9C43-2D841FBD82A9}" destId="{05CF61EE-C48A-494D-8F12-7410BA785927}" srcOrd="0" destOrd="1" presId="urn:microsoft.com/office/officeart/2005/8/layout/hList6"/>
    <dgm:cxn modelId="{4CA5AA78-5BAA-4508-9923-73AB45F834C7}" type="presOf" srcId="{FAD59354-4452-4E64-9A1A-B809A3EE34C1}" destId="{BD3A9BE3-DD1C-48C0-B5C2-E64D4B12BD5E}" srcOrd="0" destOrd="0" presId="urn:microsoft.com/office/officeart/2005/8/layout/hList6"/>
    <dgm:cxn modelId="{032910E4-F7C4-4E3C-A8BA-8C67FD8ECF26}" type="presOf" srcId="{A0D3C694-2EB1-4F01-999E-B96F00022A5F}" destId="{05CF61EE-C48A-494D-8F12-7410BA785927}" srcOrd="0" destOrd="0" presId="urn:microsoft.com/office/officeart/2005/8/layout/hList6"/>
    <dgm:cxn modelId="{57F0E09C-C42A-4A29-B877-0E58A0418232}" type="presOf" srcId="{506B6498-1021-4A66-BF69-E8A5F5D056F9}" destId="{2F879A20-6547-4657-86A5-3728D45AB1BC}" srcOrd="0" destOrd="0" presId="urn:microsoft.com/office/officeart/2005/8/layout/hList6"/>
    <dgm:cxn modelId="{0E30FC98-3393-4711-98EA-61915E2B1B3D}" srcId="{660C25F5-3E9F-4D9E-B641-8572ED8904F2}" destId="{EE83EA88-CA68-4C5A-96D0-488CAE1DFBE5}" srcOrd="1" destOrd="0" parTransId="{70FC56F3-2B41-405D-8EEE-42C3A35D76CB}" sibTransId="{734BDDA3-7C7D-413F-ABDF-5F3997D6BCE9}"/>
    <dgm:cxn modelId="{5EE842BC-8204-41F2-BFF4-B0D0B37D3A5C}" type="presOf" srcId="{660C25F5-3E9F-4D9E-B641-8572ED8904F2}" destId="{434BAB28-3AEF-45D4-A9FA-3A08A598CE72}" srcOrd="0" destOrd="0" presId="urn:microsoft.com/office/officeart/2005/8/layout/hList6"/>
    <dgm:cxn modelId="{90A358D3-4E68-42E7-8951-37ED60F041F3}" srcId="{660C25F5-3E9F-4D9E-B641-8572ED8904F2}" destId="{506B6498-1021-4A66-BF69-E8A5F5D056F9}" srcOrd="0" destOrd="0" parTransId="{8473BCF5-5931-4805-8222-A2D1D9FB5C5C}" sibTransId="{B6CE4BF4-F37B-4D1D-A80A-3627F8887A79}"/>
    <dgm:cxn modelId="{776919A5-3976-449D-B594-0A0612A925E9}" srcId="{A0D3C694-2EB1-4F01-999E-B96F00022A5F}" destId="{12C97E92-9EB3-425F-9C43-2D841FBD82A9}" srcOrd="0" destOrd="0" parTransId="{B946A416-673B-4FA2-B816-889DB66BE5F6}" sibTransId="{636832F1-686D-44AD-89FB-B8F7C81641E1}"/>
    <dgm:cxn modelId="{AC30FB24-174A-44A5-AD4E-FB52032D6C72}" srcId="{660C25F5-3E9F-4D9E-B641-8572ED8904F2}" destId="{A0D3C694-2EB1-4F01-999E-B96F00022A5F}" srcOrd="2" destOrd="0" parTransId="{53C69D7F-4AD3-4CE2-B30C-55E583422EBB}" sibTransId="{760AC78A-A21A-40E8-ABE1-5E3C6DAF1CA4}"/>
    <dgm:cxn modelId="{3075002D-3084-4471-9ACA-E4E608F2276F}" type="presParOf" srcId="{434BAB28-3AEF-45D4-A9FA-3A08A598CE72}" destId="{2F879A20-6547-4657-86A5-3728D45AB1BC}" srcOrd="0" destOrd="0" presId="urn:microsoft.com/office/officeart/2005/8/layout/hList6"/>
    <dgm:cxn modelId="{680DC9FF-62B2-40B8-9FC9-03068B8CB297}" type="presParOf" srcId="{434BAB28-3AEF-45D4-A9FA-3A08A598CE72}" destId="{05538314-FC3C-40AF-8A42-140CEA670158}" srcOrd="1" destOrd="0" presId="urn:microsoft.com/office/officeart/2005/8/layout/hList6"/>
    <dgm:cxn modelId="{8AC9D073-C4F5-4728-ADB8-E77F8D4A4EF7}" type="presParOf" srcId="{434BAB28-3AEF-45D4-A9FA-3A08A598CE72}" destId="{4736F33D-2A72-4B9C-A3F6-1D2CBCA9B34C}" srcOrd="2" destOrd="0" presId="urn:microsoft.com/office/officeart/2005/8/layout/hList6"/>
    <dgm:cxn modelId="{3D0E45DD-5570-4CC0-B253-6D7533D16016}" type="presParOf" srcId="{434BAB28-3AEF-45D4-A9FA-3A08A598CE72}" destId="{B9B600A9-EFBD-45D9-84DF-D67FA279ADF9}" srcOrd="3" destOrd="0" presId="urn:microsoft.com/office/officeart/2005/8/layout/hList6"/>
    <dgm:cxn modelId="{38F63152-AF3C-43C8-8E2E-11B846F2E11A}" type="presParOf" srcId="{434BAB28-3AEF-45D4-A9FA-3A08A598CE72}" destId="{05CF61EE-C48A-494D-8F12-7410BA785927}" srcOrd="4" destOrd="0" presId="urn:microsoft.com/office/officeart/2005/8/layout/hList6"/>
    <dgm:cxn modelId="{EF619DB3-2926-4DA5-B1CF-7129FCF987C6}" type="presParOf" srcId="{434BAB28-3AEF-45D4-A9FA-3A08A598CE72}" destId="{39A18343-F521-40C6-B369-8B26BB689D39}" srcOrd="5" destOrd="0" presId="urn:microsoft.com/office/officeart/2005/8/layout/hList6"/>
    <dgm:cxn modelId="{8819BBCF-6D6E-4811-B6EE-1119D1950AC4}" type="presParOf" srcId="{434BAB28-3AEF-45D4-A9FA-3A08A598CE72}" destId="{BD3A9BE3-DD1C-48C0-B5C2-E64D4B12BD5E}"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EA978D-6AAE-47B1-A82E-A17FF2D00A0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251755AC-DB92-4EB6-AA46-467F1FA4631D}">
      <dgm:prSet phldrT="[Text]" custT="1"/>
      <dgm:spPr/>
      <dgm:t>
        <a:bodyPr/>
        <a:lstStyle/>
        <a:p>
          <a:r>
            <a:rPr lang="en-US" sz="3600" dirty="0" smtClean="0">
              <a:latin typeface="Caveat" charset="0"/>
            </a:rPr>
            <a:t>2018</a:t>
          </a:r>
          <a:endParaRPr lang="en-US" sz="3600" dirty="0">
            <a:latin typeface="Caveat" charset="0"/>
          </a:endParaRPr>
        </a:p>
      </dgm:t>
    </dgm:pt>
    <dgm:pt modelId="{CD2D8B62-404F-4C13-8B7D-E30EF037854E}" type="parTrans" cxnId="{406A46D2-3376-402F-A442-02634A0999F3}">
      <dgm:prSet/>
      <dgm:spPr/>
      <dgm:t>
        <a:bodyPr/>
        <a:lstStyle/>
        <a:p>
          <a:endParaRPr lang="en-US"/>
        </a:p>
      </dgm:t>
    </dgm:pt>
    <dgm:pt modelId="{01926A9F-3AAB-4C86-97E4-F4735993D366}" type="sibTrans" cxnId="{406A46D2-3376-402F-A442-02634A0999F3}">
      <dgm:prSet/>
      <dgm:spPr/>
      <dgm:t>
        <a:bodyPr/>
        <a:lstStyle/>
        <a:p>
          <a:endParaRPr lang="en-US"/>
        </a:p>
      </dgm:t>
    </dgm:pt>
    <dgm:pt modelId="{987D7E07-8C7C-4689-A60D-407F6BB91697}">
      <dgm:prSet phldrT="[Text]"/>
      <dgm:spPr/>
      <dgm:t>
        <a:bodyPr/>
        <a:lstStyle/>
        <a:p>
          <a:r>
            <a:rPr lang="en-US" b="1" smtClean="0">
              <a:latin typeface="Caveat" charset="0"/>
            </a:rPr>
            <a:t>Efforts to create a more hospitable climate for “Islamic financial Services” have been renewed since Prime Minister Abiy Ahmed came to power in April 2018.</a:t>
          </a:r>
          <a:endParaRPr lang="en-US" dirty="0">
            <a:latin typeface="Caveat" charset="0"/>
          </a:endParaRPr>
        </a:p>
      </dgm:t>
    </dgm:pt>
    <dgm:pt modelId="{0EC5D078-A71A-4CBA-8A62-26A6D525BAB0}" type="parTrans" cxnId="{EE4F0336-5271-4A52-BD18-14D5CB8B92AD}">
      <dgm:prSet/>
      <dgm:spPr/>
      <dgm:t>
        <a:bodyPr/>
        <a:lstStyle/>
        <a:p>
          <a:endParaRPr lang="en-US"/>
        </a:p>
      </dgm:t>
    </dgm:pt>
    <dgm:pt modelId="{0849F45B-DAAC-4B13-B1EA-B71470536788}" type="sibTrans" cxnId="{EE4F0336-5271-4A52-BD18-14D5CB8B92AD}">
      <dgm:prSet/>
      <dgm:spPr/>
      <dgm:t>
        <a:bodyPr/>
        <a:lstStyle/>
        <a:p>
          <a:endParaRPr lang="en-US"/>
        </a:p>
      </dgm:t>
    </dgm:pt>
    <dgm:pt modelId="{ED677455-6875-4D61-A756-E89472F25CCC}">
      <dgm:prSet phldrT="[Text]" custT="1"/>
      <dgm:spPr/>
      <dgm:t>
        <a:bodyPr/>
        <a:lstStyle/>
        <a:p>
          <a:r>
            <a:rPr lang="en-US" sz="3600" dirty="0" smtClean="0">
              <a:latin typeface="Caveat" charset="0"/>
            </a:rPr>
            <a:t>2019</a:t>
          </a:r>
          <a:endParaRPr lang="en-US" sz="3600" dirty="0">
            <a:latin typeface="Caveat" charset="0"/>
          </a:endParaRPr>
        </a:p>
      </dgm:t>
    </dgm:pt>
    <dgm:pt modelId="{AE4D004F-98F6-49CA-8DB6-757D89D70A1B}" type="parTrans" cxnId="{6C8F13E2-3DF4-489A-9804-4FD67B0D30DE}">
      <dgm:prSet/>
      <dgm:spPr/>
      <dgm:t>
        <a:bodyPr/>
        <a:lstStyle/>
        <a:p>
          <a:endParaRPr lang="en-US"/>
        </a:p>
      </dgm:t>
    </dgm:pt>
    <dgm:pt modelId="{65977262-61A0-446E-9138-91FD7BE3D5EF}" type="sibTrans" cxnId="{6C8F13E2-3DF4-489A-9804-4FD67B0D30DE}">
      <dgm:prSet/>
      <dgm:spPr/>
      <dgm:t>
        <a:bodyPr/>
        <a:lstStyle/>
        <a:p>
          <a:endParaRPr lang="en-US"/>
        </a:p>
      </dgm:t>
    </dgm:pt>
    <dgm:pt modelId="{6F7E1027-9D54-4475-8A4F-9A17CCD4A29C}">
      <dgm:prSet phldrT="[Text]"/>
      <dgm:spPr/>
      <dgm:t>
        <a:bodyPr/>
        <a:lstStyle/>
        <a:p>
          <a:r>
            <a:rPr lang="en-US" b="1" smtClean="0">
              <a:latin typeface="Caveat" charset="0"/>
            </a:rPr>
            <a:t>NBE, has allowed fully Islamic law-compliant financial institutions, late June 2019.</a:t>
          </a:r>
          <a:endParaRPr lang="en-US" dirty="0"/>
        </a:p>
      </dgm:t>
    </dgm:pt>
    <dgm:pt modelId="{46363401-60FD-485A-B3D3-91C9A4BB425F}" type="parTrans" cxnId="{230ECC34-F42A-41FA-8011-E484CB923E2B}">
      <dgm:prSet/>
      <dgm:spPr/>
      <dgm:t>
        <a:bodyPr/>
        <a:lstStyle/>
        <a:p>
          <a:endParaRPr lang="en-US"/>
        </a:p>
      </dgm:t>
    </dgm:pt>
    <dgm:pt modelId="{CF5F1535-DFF8-455C-957B-224A5866DC0B}" type="sibTrans" cxnId="{230ECC34-F42A-41FA-8011-E484CB923E2B}">
      <dgm:prSet/>
      <dgm:spPr/>
      <dgm:t>
        <a:bodyPr/>
        <a:lstStyle/>
        <a:p>
          <a:endParaRPr lang="en-US"/>
        </a:p>
      </dgm:t>
    </dgm:pt>
    <dgm:pt modelId="{7D198705-8633-44E5-B77C-87CD83B02F12}">
      <dgm:prSet phldrT="[Text]" custT="1"/>
      <dgm:spPr/>
      <dgm:t>
        <a:bodyPr/>
        <a:lstStyle/>
        <a:p>
          <a:r>
            <a:rPr lang="en-US" sz="2800" dirty="0" smtClean="0">
              <a:latin typeface="Caveat" charset="0"/>
            </a:rPr>
            <a:t>2020</a:t>
          </a:r>
          <a:endParaRPr lang="en-US" sz="2800" dirty="0">
            <a:latin typeface="Caveat" charset="0"/>
          </a:endParaRPr>
        </a:p>
      </dgm:t>
    </dgm:pt>
    <dgm:pt modelId="{5596865E-74A6-4F0F-963C-A88B0D5339DC}" type="parTrans" cxnId="{4B37DF0B-29F7-4606-A73A-1079FEF06E7E}">
      <dgm:prSet/>
      <dgm:spPr/>
      <dgm:t>
        <a:bodyPr/>
        <a:lstStyle/>
        <a:p>
          <a:endParaRPr lang="en-US"/>
        </a:p>
      </dgm:t>
    </dgm:pt>
    <dgm:pt modelId="{9F0AF0F1-A84B-46B9-9821-E94DC0407D78}" type="sibTrans" cxnId="{4B37DF0B-29F7-4606-A73A-1079FEF06E7E}">
      <dgm:prSet/>
      <dgm:spPr/>
      <dgm:t>
        <a:bodyPr/>
        <a:lstStyle/>
        <a:p>
          <a:endParaRPr lang="en-US"/>
        </a:p>
      </dgm:t>
    </dgm:pt>
    <dgm:pt modelId="{05EB948E-BC56-4B42-9821-F9A9888C10D5}">
      <dgm:prSet phldrT="[Text]"/>
      <dgm:spPr/>
      <dgm:t>
        <a:bodyPr/>
        <a:lstStyle/>
        <a:p>
          <a:r>
            <a:rPr lang="en-US" b="1" dirty="0" smtClean="0">
              <a:latin typeface="Caveat" charset="0"/>
            </a:rPr>
            <a:t>The National Bank of Ethiopia’s Directive </a:t>
          </a:r>
          <a:r>
            <a:rPr lang="en-US" b="1" dirty="0" err="1" smtClean="0">
              <a:latin typeface="Caveat" charset="0"/>
            </a:rPr>
            <a:t>No.STB</a:t>
          </a:r>
          <a:r>
            <a:rPr lang="en-US" b="1" dirty="0" smtClean="0">
              <a:latin typeface="Caveat" charset="0"/>
            </a:rPr>
            <a:t>/1/2020, a Directive to license a </a:t>
          </a:r>
          <a:r>
            <a:rPr lang="en-US" b="1" dirty="0" err="1" smtClean="0">
              <a:latin typeface="Caveat" charset="0"/>
            </a:rPr>
            <a:t>takaful</a:t>
          </a:r>
          <a:r>
            <a:rPr lang="en-US" b="1" dirty="0" smtClean="0">
              <a:latin typeface="Caveat" charset="0"/>
            </a:rPr>
            <a:t> operator or a </a:t>
          </a:r>
          <a:r>
            <a:rPr lang="en-US" b="1" dirty="0" err="1" smtClean="0">
              <a:latin typeface="Caveat" charset="0"/>
            </a:rPr>
            <a:t>takaful</a:t>
          </a:r>
          <a:r>
            <a:rPr lang="en-US" b="1" dirty="0" smtClean="0">
              <a:latin typeface="Caveat" charset="0"/>
            </a:rPr>
            <a:t> window operator,-effective 15</a:t>
          </a:r>
          <a:r>
            <a:rPr lang="en-US" b="1" baseline="30000" dirty="0" smtClean="0">
              <a:latin typeface="Caveat" charset="0"/>
            </a:rPr>
            <a:t>th</a:t>
          </a:r>
          <a:r>
            <a:rPr lang="en-US" b="1" dirty="0" smtClean="0">
              <a:latin typeface="Caveat" charset="0"/>
            </a:rPr>
            <a:t> day of June 2020</a:t>
          </a:r>
          <a:endParaRPr lang="en-US" dirty="0">
            <a:latin typeface="Caveat" charset="0"/>
          </a:endParaRPr>
        </a:p>
      </dgm:t>
    </dgm:pt>
    <dgm:pt modelId="{CF225248-3B71-4114-93F6-AFC4DD5FD54A}" type="parTrans" cxnId="{A7DD22FA-BA28-4447-81E1-376C2011BF13}">
      <dgm:prSet/>
      <dgm:spPr/>
      <dgm:t>
        <a:bodyPr/>
        <a:lstStyle/>
        <a:p>
          <a:endParaRPr lang="en-US"/>
        </a:p>
      </dgm:t>
    </dgm:pt>
    <dgm:pt modelId="{46CAB60C-C0B0-46F6-A123-5D40C961C3FC}" type="sibTrans" cxnId="{A7DD22FA-BA28-4447-81E1-376C2011BF13}">
      <dgm:prSet/>
      <dgm:spPr/>
      <dgm:t>
        <a:bodyPr/>
        <a:lstStyle/>
        <a:p>
          <a:endParaRPr lang="en-US"/>
        </a:p>
      </dgm:t>
    </dgm:pt>
    <dgm:pt modelId="{5798E3B8-C834-40A3-B07F-AF912EE19AEE}" type="pres">
      <dgm:prSet presAssocID="{03EA978D-6AAE-47B1-A82E-A17FF2D00A09}" presName="Name0" presStyleCnt="0">
        <dgm:presLayoutVars>
          <dgm:dir/>
          <dgm:animLvl val="lvl"/>
          <dgm:resizeHandles val="exact"/>
        </dgm:presLayoutVars>
      </dgm:prSet>
      <dgm:spPr/>
      <dgm:t>
        <a:bodyPr/>
        <a:lstStyle/>
        <a:p>
          <a:endParaRPr lang="en-US"/>
        </a:p>
      </dgm:t>
    </dgm:pt>
    <dgm:pt modelId="{BEE4B4A4-788C-4BE8-AA41-BC3F75281123}" type="pres">
      <dgm:prSet presAssocID="{251755AC-DB92-4EB6-AA46-467F1FA4631D}" presName="composite" presStyleCnt="0"/>
      <dgm:spPr/>
    </dgm:pt>
    <dgm:pt modelId="{C12849D2-BF7C-4D01-A0EF-5BFA4AB7B260}" type="pres">
      <dgm:prSet presAssocID="{251755AC-DB92-4EB6-AA46-467F1FA4631D}" presName="parTx" presStyleLbl="alignNode1" presStyleIdx="0" presStyleCnt="3">
        <dgm:presLayoutVars>
          <dgm:chMax val="0"/>
          <dgm:chPref val="0"/>
          <dgm:bulletEnabled val="1"/>
        </dgm:presLayoutVars>
      </dgm:prSet>
      <dgm:spPr/>
      <dgm:t>
        <a:bodyPr/>
        <a:lstStyle/>
        <a:p>
          <a:endParaRPr lang="en-US"/>
        </a:p>
      </dgm:t>
    </dgm:pt>
    <dgm:pt modelId="{4725894E-F88E-4EAF-AB57-CF21F6277427}" type="pres">
      <dgm:prSet presAssocID="{251755AC-DB92-4EB6-AA46-467F1FA4631D}" presName="desTx" presStyleLbl="alignAccFollowNode1" presStyleIdx="0" presStyleCnt="3">
        <dgm:presLayoutVars>
          <dgm:bulletEnabled val="1"/>
        </dgm:presLayoutVars>
      </dgm:prSet>
      <dgm:spPr/>
      <dgm:t>
        <a:bodyPr/>
        <a:lstStyle/>
        <a:p>
          <a:endParaRPr lang="en-US"/>
        </a:p>
      </dgm:t>
    </dgm:pt>
    <dgm:pt modelId="{DD8EF295-B2E5-471F-948A-05EE042DB695}" type="pres">
      <dgm:prSet presAssocID="{01926A9F-3AAB-4C86-97E4-F4735993D366}" presName="space" presStyleCnt="0"/>
      <dgm:spPr/>
    </dgm:pt>
    <dgm:pt modelId="{16FCEB48-759D-41B6-92E1-68C5B7F3282C}" type="pres">
      <dgm:prSet presAssocID="{ED677455-6875-4D61-A756-E89472F25CCC}" presName="composite" presStyleCnt="0"/>
      <dgm:spPr/>
    </dgm:pt>
    <dgm:pt modelId="{7E13F999-2D92-45E2-9116-6BBDD8496A41}" type="pres">
      <dgm:prSet presAssocID="{ED677455-6875-4D61-A756-E89472F25CCC}" presName="parTx" presStyleLbl="alignNode1" presStyleIdx="1" presStyleCnt="3">
        <dgm:presLayoutVars>
          <dgm:chMax val="0"/>
          <dgm:chPref val="0"/>
          <dgm:bulletEnabled val="1"/>
        </dgm:presLayoutVars>
      </dgm:prSet>
      <dgm:spPr/>
      <dgm:t>
        <a:bodyPr/>
        <a:lstStyle/>
        <a:p>
          <a:endParaRPr lang="en-US"/>
        </a:p>
      </dgm:t>
    </dgm:pt>
    <dgm:pt modelId="{614F1AD0-7BBC-41D6-B924-6A0BB3D7C5B4}" type="pres">
      <dgm:prSet presAssocID="{ED677455-6875-4D61-A756-E89472F25CCC}" presName="desTx" presStyleLbl="alignAccFollowNode1" presStyleIdx="1" presStyleCnt="3">
        <dgm:presLayoutVars>
          <dgm:bulletEnabled val="1"/>
        </dgm:presLayoutVars>
      </dgm:prSet>
      <dgm:spPr/>
      <dgm:t>
        <a:bodyPr/>
        <a:lstStyle/>
        <a:p>
          <a:endParaRPr lang="en-US"/>
        </a:p>
      </dgm:t>
    </dgm:pt>
    <dgm:pt modelId="{72B80019-7169-489D-B957-1B7E4C33DB0F}" type="pres">
      <dgm:prSet presAssocID="{65977262-61A0-446E-9138-91FD7BE3D5EF}" presName="space" presStyleCnt="0"/>
      <dgm:spPr/>
    </dgm:pt>
    <dgm:pt modelId="{2A1E9161-B128-406F-917B-1B946E9C3CF3}" type="pres">
      <dgm:prSet presAssocID="{7D198705-8633-44E5-B77C-87CD83B02F12}" presName="composite" presStyleCnt="0"/>
      <dgm:spPr/>
    </dgm:pt>
    <dgm:pt modelId="{4E34D05F-986A-413A-BDB0-76E4FFFB3D65}" type="pres">
      <dgm:prSet presAssocID="{7D198705-8633-44E5-B77C-87CD83B02F12}" presName="parTx" presStyleLbl="alignNode1" presStyleIdx="2" presStyleCnt="3">
        <dgm:presLayoutVars>
          <dgm:chMax val="0"/>
          <dgm:chPref val="0"/>
          <dgm:bulletEnabled val="1"/>
        </dgm:presLayoutVars>
      </dgm:prSet>
      <dgm:spPr/>
      <dgm:t>
        <a:bodyPr/>
        <a:lstStyle/>
        <a:p>
          <a:endParaRPr lang="en-US"/>
        </a:p>
      </dgm:t>
    </dgm:pt>
    <dgm:pt modelId="{476D7B18-F6FD-499D-95E9-613183E4180B}" type="pres">
      <dgm:prSet presAssocID="{7D198705-8633-44E5-B77C-87CD83B02F12}" presName="desTx" presStyleLbl="alignAccFollowNode1" presStyleIdx="2" presStyleCnt="3">
        <dgm:presLayoutVars>
          <dgm:bulletEnabled val="1"/>
        </dgm:presLayoutVars>
      </dgm:prSet>
      <dgm:spPr/>
      <dgm:t>
        <a:bodyPr/>
        <a:lstStyle/>
        <a:p>
          <a:endParaRPr lang="en-US"/>
        </a:p>
      </dgm:t>
    </dgm:pt>
  </dgm:ptLst>
  <dgm:cxnLst>
    <dgm:cxn modelId="{4B37DF0B-29F7-4606-A73A-1079FEF06E7E}" srcId="{03EA978D-6AAE-47B1-A82E-A17FF2D00A09}" destId="{7D198705-8633-44E5-B77C-87CD83B02F12}" srcOrd="2" destOrd="0" parTransId="{5596865E-74A6-4F0F-963C-A88B0D5339DC}" sibTransId="{9F0AF0F1-A84B-46B9-9821-E94DC0407D78}"/>
    <dgm:cxn modelId="{EE4F0336-5271-4A52-BD18-14D5CB8B92AD}" srcId="{251755AC-DB92-4EB6-AA46-467F1FA4631D}" destId="{987D7E07-8C7C-4689-A60D-407F6BB91697}" srcOrd="0" destOrd="0" parTransId="{0EC5D078-A71A-4CBA-8A62-26A6D525BAB0}" sibTransId="{0849F45B-DAAC-4B13-B1EA-B71470536788}"/>
    <dgm:cxn modelId="{230ECC34-F42A-41FA-8011-E484CB923E2B}" srcId="{ED677455-6875-4D61-A756-E89472F25CCC}" destId="{6F7E1027-9D54-4475-8A4F-9A17CCD4A29C}" srcOrd="0" destOrd="0" parTransId="{46363401-60FD-485A-B3D3-91C9A4BB425F}" sibTransId="{CF5F1535-DFF8-455C-957B-224A5866DC0B}"/>
    <dgm:cxn modelId="{6C8F13E2-3DF4-489A-9804-4FD67B0D30DE}" srcId="{03EA978D-6AAE-47B1-A82E-A17FF2D00A09}" destId="{ED677455-6875-4D61-A756-E89472F25CCC}" srcOrd="1" destOrd="0" parTransId="{AE4D004F-98F6-49CA-8DB6-757D89D70A1B}" sibTransId="{65977262-61A0-446E-9138-91FD7BE3D5EF}"/>
    <dgm:cxn modelId="{406A46D2-3376-402F-A442-02634A0999F3}" srcId="{03EA978D-6AAE-47B1-A82E-A17FF2D00A09}" destId="{251755AC-DB92-4EB6-AA46-467F1FA4631D}" srcOrd="0" destOrd="0" parTransId="{CD2D8B62-404F-4C13-8B7D-E30EF037854E}" sibTransId="{01926A9F-3AAB-4C86-97E4-F4735993D366}"/>
    <dgm:cxn modelId="{AA19D31E-652A-4696-A741-A29028D3FC83}" type="presOf" srcId="{03EA978D-6AAE-47B1-A82E-A17FF2D00A09}" destId="{5798E3B8-C834-40A3-B07F-AF912EE19AEE}" srcOrd="0" destOrd="0" presId="urn:microsoft.com/office/officeart/2005/8/layout/hList1"/>
    <dgm:cxn modelId="{89B5BBD5-6523-4877-94CD-AF6346B5E9D1}" type="presOf" srcId="{ED677455-6875-4D61-A756-E89472F25CCC}" destId="{7E13F999-2D92-45E2-9116-6BBDD8496A41}" srcOrd="0" destOrd="0" presId="urn:microsoft.com/office/officeart/2005/8/layout/hList1"/>
    <dgm:cxn modelId="{11E9E19A-FE64-4058-869C-2A7AA0ACE426}" type="presOf" srcId="{6F7E1027-9D54-4475-8A4F-9A17CCD4A29C}" destId="{614F1AD0-7BBC-41D6-B924-6A0BB3D7C5B4}" srcOrd="0" destOrd="0" presId="urn:microsoft.com/office/officeart/2005/8/layout/hList1"/>
    <dgm:cxn modelId="{37D8A770-1403-4870-BFAC-EC98CB28855F}" type="presOf" srcId="{987D7E07-8C7C-4689-A60D-407F6BB91697}" destId="{4725894E-F88E-4EAF-AB57-CF21F6277427}" srcOrd="0" destOrd="0" presId="urn:microsoft.com/office/officeart/2005/8/layout/hList1"/>
    <dgm:cxn modelId="{C5EBBB5E-BCE8-47A7-BE4C-59C359A2FD16}" type="presOf" srcId="{7D198705-8633-44E5-B77C-87CD83B02F12}" destId="{4E34D05F-986A-413A-BDB0-76E4FFFB3D65}" srcOrd="0" destOrd="0" presId="urn:microsoft.com/office/officeart/2005/8/layout/hList1"/>
    <dgm:cxn modelId="{A7DD22FA-BA28-4447-81E1-376C2011BF13}" srcId="{7D198705-8633-44E5-B77C-87CD83B02F12}" destId="{05EB948E-BC56-4B42-9821-F9A9888C10D5}" srcOrd="0" destOrd="0" parTransId="{CF225248-3B71-4114-93F6-AFC4DD5FD54A}" sibTransId="{46CAB60C-C0B0-46F6-A123-5D40C961C3FC}"/>
    <dgm:cxn modelId="{F84F08AA-EBAF-4EC4-B8D2-112E7F86AC89}" type="presOf" srcId="{251755AC-DB92-4EB6-AA46-467F1FA4631D}" destId="{C12849D2-BF7C-4D01-A0EF-5BFA4AB7B260}" srcOrd="0" destOrd="0" presId="urn:microsoft.com/office/officeart/2005/8/layout/hList1"/>
    <dgm:cxn modelId="{F76BC42D-0CC4-419B-AFA3-F90F32D65123}" type="presOf" srcId="{05EB948E-BC56-4B42-9821-F9A9888C10D5}" destId="{476D7B18-F6FD-499D-95E9-613183E4180B}" srcOrd="0" destOrd="0" presId="urn:microsoft.com/office/officeart/2005/8/layout/hList1"/>
    <dgm:cxn modelId="{976EDA03-FCE2-43C9-98D4-5B1ECE712665}" type="presParOf" srcId="{5798E3B8-C834-40A3-B07F-AF912EE19AEE}" destId="{BEE4B4A4-788C-4BE8-AA41-BC3F75281123}" srcOrd="0" destOrd="0" presId="urn:microsoft.com/office/officeart/2005/8/layout/hList1"/>
    <dgm:cxn modelId="{F29C9F12-A452-4229-B47D-F67EE07D272D}" type="presParOf" srcId="{BEE4B4A4-788C-4BE8-AA41-BC3F75281123}" destId="{C12849D2-BF7C-4D01-A0EF-5BFA4AB7B260}" srcOrd="0" destOrd="0" presId="urn:microsoft.com/office/officeart/2005/8/layout/hList1"/>
    <dgm:cxn modelId="{62E126A7-0199-45CF-A101-9E2A1FE65AE8}" type="presParOf" srcId="{BEE4B4A4-788C-4BE8-AA41-BC3F75281123}" destId="{4725894E-F88E-4EAF-AB57-CF21F6277427}" srcOrd="1" destOrd="0" presId="urn:microsoft.com/office/officeart/2005/8/layout/hList1"/>
    <dgm:cxn modelId="{F693B381-CA08-401A-BAFC-4B7FF8213F82}" type="presParOf" srcId="{5798E3B8-C834-40A3-B07F-AF912EE19AEE}" destId="{DD8EF295-B2E5-471F-948A-05EE042DB695}" srcOrd="1" destOrd="0" presId="urn:microsoft.com/office/officeart/2005/8/layout/hList1"/>
    <dgm:cxn modelId="{A15474C7-8061-4541-A354-69FD0B21F791}" type="presParOf" srcId="{5798E3B8-C834-40A3-B07F-AF912EE19AEE}" destId="{16FCEB48-759D-41B6-92E1-68C5B7F3282C}" srcOrd="2" destOrd="0" presId="urn:microsoft.com/office/officeart/2005/8/layout/hList1"/>
    <dgm:cxn modelId="{9368ADB8-EAB1-4C5B-9DEB-7B27A5C4B17A}" type="presParOf" srcId="{16FCEB48-759D-41B6-92E1-68C5B7F3282C}" destId="{7E13F999-2D92-45E2-9116-6BBDD8496A41}" srcOrd="0" destOrd="0" presId="urn:microsoft.com/office/officeart/2005/8/layout/hList1"/>
    <dgm:cxn modelId="{879508E5-B840-4B4D-9A21-3DCC21446B56}" type="presParOf" srcId="{16FCEB48-759D-41B6-92E1-68C5B7F3282C}" destId="{614F1AD0-7BBC-41D6-B924-6A0BB3D7C5B4}" srcOrd="1" destOrd="0" presId="urn:microsoft.com/office/officeart/2005/8/layout/hList1"/>
    <dgm:cxn modelId="{B9D1101B-2829-47BD-BCD5-BBC0976E3A65}" type="presParOf" srcId="{5798E3B8-C834-40A3-B07F-AF912EE19AEE}" destId="{72B80019-7169-489D-B957-1B7E4C33DB0F}" srcOrd="3" destOrd="0" presId="urn:microsoft.com/office/officeart/2005/8/layout/hList1"/>
    <dgm:cxn modelId="{0E289855-1A2C-45A6-8E5A-089E48648850}" type="presParOf" srcId="{5798E3B8-C834-40A3-B07F-AF912EE19AEE}" destId="{2A1E9161-B128-406F-917B-1B946E9C3CF3}" srcOrd="4" destOrd="0" presId="urn:microsoft.com/office/officeart/2005/8/layout/hList1"/>
    <dgm:cxn modelId="{4D3CF8AB-739E-4FBC-B997-7A56A9A7F523}" type="presParOf" srcId="{2A1E9161-B128-406F-917B-1B946E9C3CF3}" destId="{4E34D05F-986A-413A-BDB0-76E4FFFB3D65}" srcOrd="0" destOrd="0" presId="urn:microsoft.com/office/officeart/2005/8/layout/hList1"/>
    <dgm:cxn modelId="{875D5C0B-BA46-4379-A273-2D57D4843E63}" type="presParOf" srcId="{2A1E9161-B128-406F-917B-1B946E9C3CF3}" destId="{476D7B18-F6FD-499D-95E9-613183E4180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377A1-A763-4601-A778-6FC68E44B4FD}" type="doc">
      <dgm:prSet loTypeId="urn:microsoft.com/office/officeart/2005/8/layout/process3" loCatId="process" qsTypeId="urn:microsoft.com/office/officeart/2005/8/quickstyle/simple1" qsCatId="simple" csTypeId="urn:microsoft.com/office/officeart/2005/8/colors/accent6_2" csCatId="accent6" phldr="1"/>
      <dgm:spPr/>
    </dgm:pt>
    <dgm:pt modelId="{47D15334-6F5D-46C9-B7DC-44F09015ECCA}">
      <dgm:prSet phldrT="[Text]" custT="1"/>
      <dgm:spPr/>
      <dgm:t>
        <a:bodyPr/>
        <a:lstStyle/>
        <a:p>
          <a:r>
            <a:rPr lang="en-US" sz="2000" dirty="0" smtClean="0">
              <a:latin typeface="Caveat" charset="0"/>
            </a:rPr>
            <a:t>Customers </a:t>
          </a:r>
          <a:endParaRPr lang="en-US" sz="2000" dirty="0">
            <a:latin typeface="Caveat" charset="0"/>
          </a:endParaRPr>
        </a:p>
      </dgm:t>
    </dgm:pt>
    <dgm:pt modelId="{7331F8B7-E83A-4C23-80D1-EFB665D7A59C}" type="parTrans" cxnId="{B1E0B8FA-A7A5-4E6F-9C63-EB0AACD18BD6}">
      <dgm:prSet/>
      <dgm:spPr/>
      <dgm:t>
        <a:bodyPr/>
        <a:lstStyle/>
        <a:p>
          <a:endParaRPr lang="en-US" sz="2000">
            <a:latin typeface="Caveat" charset="0"/>
          </a:endParaRPr>
        </a:p>
      </dgm:t>
    </dgm:pt>
    <dgm:pt modelId="{B263D998-01B8-478A-B921-8298F8DA94BA}" type="sibTrans" cxnId="{B1E0B8FA-A7A5-4E6F-9C63-EB0AACD18BD6}">
      <dgm:prSet/>
      <dgm:spPr/>
      <dgm:t>
        <a:bodyPr/>
        <a:lstStyle/>
        <a:p>
          <a:endParaRPr lang="en-US" sz="2000">
            <a:latin typeface="Caveat" charset="0"/>
          </a:endParaRPr>
        </a:p>
      </dgm:t>
    </dgm:pt>
    <dgm:pt modelId="{6350F4FA-82B5-4AF2-B94F-7F4240EC1CC0}">
      <dgm:prSet phldrT="[Text]" custT="1"/>
      <dgm:spPr/>
      <dgm:t>
        <a:bodyPr/>
        <a:lstStyle/>
        <a:p>
          <a:r>
            <a:rPr lang="en-US" sz="2000" dirty="0" smtClean="0">
              <a:latin typeface="Caveat" charset="0"/>
            </a:rPr>
            <a:t>Banks </a:t>
          </a:r>
          <a:endParaRPr lang="en-US" sz="2000" dirty="0">
            <a:latin typeface="Caveat" charset="0"/>
          </a:endParaRPr>
        </a:p>
      </dgm:t>
    </dgm:pt>
    <dgm:pt modelId="{5A1B9C4D-CDB0-466C-803C-970D4B76A6D9}" type="parTrans" cxnId="{0F163CC6-0E09-4737-BF28-D04C57DDEB5F}">
      <dgm:prSet/>
      <dgm:spPr/>
      <dgm:t>
        <a:bodyPr/>
        <a:lstStyle/>
        <a:p>
          <a:endParaRPr lang="en-US" sz="2000">
            <a:latin typeface="Caveat" charset="0"/>
          </a:endParaRPr>
        </a:p>
      </dgm:t>
    </dgm:pt>
    <dgm:pt modelId="{BA2BD0A8-82D4-4E18-AB13-266B6F206787}" type="sibTrans" cxnId="{0F163CC6-0E09-4737-BF28-D04C57DDEB5F}">
      <dgm:prSet/>
      <dgm:spPr/>
      <dgm:t>
        <a:bodyPr/>
        <a:lstStyle/>
        <a:p>
          <a:endParaRPr lang="en-US" sz="2000">
            <a:latin typeface="Caveat" charset="0"/>
          </a:endParaRPr>
        </a:p>
      </dgm:t>
    </dgm:pt>
    <dgm:pt modelId="{29E5A9F0-C0A7-401C-A948-901C3F16746F}">
      <dgm:prSet phldrT="[Text]" custT="1"/>
      <dgm:spPr/>
      <dgm:t>
        <a:bodyPr/>
        <a:lstStyle/>
        <a:p>
          <a:r>
            <a:rPr lang="en-US" sz="2000" dirty="0" smtClean="0">
              <a:latin typeface="Caveat" charset="0"/>
            </a:rPr>
            <a:t>Insurers </a:t>
          </a:r>
          <a:endParaRPr lang="en-US" sz="2000" dirty="0">
            <a:latin typeface="Caveat" charset="0"/>
          </a:endParaRPr>
        </a:p>
      </dgm:t>
    </dgm:pt>
    <dgm:pt modelId="{C8C4410B-111B-4461-98E4-C3C62C90714B}" type="parTrans" cxnId="{3B100B6A-01E2-44A3-8F6F-9D8AF477D1B3}">
      <dgm:prSet/>
      <dgm:spPr/>
      <dgm:t>
        <a:bodyPr/>
        <a:lstStyle/>
        <a:p>
          <a:endParaRPr lang="en-US" sz="2000">
            <a:latin typeface="Caveat" charset="0"/>
          </a:endParaRPr>
        </a:p>
      </dgm:t>
    </dgm:pt>
    <dgm:pt modelId="{24D21DA2-3C5E-450A-8D0E-CFA64952041A}" type="sibTrans" cxnId="{3B100B6A-01E2-44A3-8F6F-9D8AF477D1B3}">
      <dgm:prSet/>
      <dgm:spPr/>
      <dgm:t>
        <a:bodyPr/>
        <a:lstStyle/>
        <a:p>
          <a:endParaRPr lang="en-US" sz="2000">
            <a:latin typeface="Caveat" charset="0"/>
          </a:endParaRPr>
        </a:p>
      </dgm:t>
    </dgm:pt>
    <dgm:pt modelId="{D5D0640B-1155-49C9-9BAD-AD529CDB3A06}">
      <dgm:prSet phldrT="[Text]" custT="1"/>
      <dgm:spPr/>
      <dgm:t>
        <a:bodyPr/>
        <a:lstStyle/>
        <a:p>
          <a:r>
            <a:rPr lang="en-US" sz="1600" dirty="0" smtClean="0">
              <a:latin typeface="Caveat" charset="0"/>
            </a:rPr>
            <a:t>Society at large/macro level</a:t>
          </a:r>
          <a:endParaRPr lang="en-US" sz="1600" dirty="0">
            <a:latin typeface="Caveat" charset="0"/>
          </a:endParaRPr>
        </a:p>
      </dgm:t>
    </dgm:pt>
    <dgm:pt modelId="{7533CBF6-90F9-4D46-B49B-7832A9831A1A}" type="parTrans" cxnId="{8346F6DD-7E8E-42CD-8605-715C9D9AEE0F}">
      <dgm:prSet/>
      <dgm:spPr/>
      <dgm:t>
        <a:bodyPr/>
        <a:lstStyle/>
        <a:p>
          <a:endParaRPr lang="en-US" sz="2000">
            <a:latin typeface="Caveat" charset="0"/>
          </a:endParaRPr>
        </a:p>
      </dgm:t>
    </dgm:pt>
    <dgm:pt modelId="{AFA9CCA4-E418-4FCD-881D-342D9A1897E0}" type="sibTrans" cxnId="{8346F6DD-7E8E-42CD-8605-715C9D9AEE0F}">
      <dgm:prSet/>
      <dgm:spPr/>
      <dgm:t>
        <a:bodyPr/>
        <a:lstStyle/>
        <a:p>
          <a:endParaRPr lang="en-US" sz="2000">
            <a:latin typeface="Caveat" charset="0"/>
          </a:endParaRPr>
        </a:p>
      </dgm:t>
    </dgm:pt>
    <dgm:pt modelId="{DA7C904C-CA89-4BBC-B887-57AC2B4EE2DB}">
      <dgm:prSet custT="1"/>
      <dgm:spPr/>
      <dgm:t>
        <a:bodyPr/>
        <a:lstStyle/>
        <a:p>
          <a:r>
            <a:rPr lang="en" sz="1600" dirty="0" smtClean="0">
              <a:latin typeface="Caveat"/>
              <a:ea typeface="Caveat"/>
              <a:cs typeface="Caveat"/>
              <a:sym typeface="Caveat"/>
            </a:rPr>
            <a:t>Enhanced convenience</a:t>
          </a:r>
          <a:endParaRPr lang="en-US" sz="1600" dirty="0"/>
        </a:p>
      </dgm:t>
    </dgm:pt>
    <dgm:pt modelId="{CD0D58AE-9CEF-4409-87BF-5783FA45C6CC}" type="parTrans" cxnId="{4768ACE6-E60F-459E-A887-B9B007FA4C6C}">
      <dgm:prSet/>
      <dgm:spPr/>
      <dgm:t>
        <a:bodyPr/>
        <a:lstStyle/>
        <a:p>
          <a:endParaRPr lang="en-US" sz="2000"/>
        </a:p>
      </dgm:t>
    </dgm:pt>
    <dgm:pt modelId="{E571F747-8D98-4BCE-B7D2-E4B233AC0F4F}" type="sibTrans" cxnId="{4768ACE6-E60F-459E-A887-B9B007FA4C6C}">
      <dgm:prSet/>
      <dgm:spPr/>
      <dgm:t>
        <a:bodyPr/>
        <a:lstStyle/>
        <a:p>
          <a:endParaRPr lang="en-US" sz="2000"/>
        </a:p>
      </dgm:t>
    </dgm:pt>
    <dgm:pt modelId="{CD006F1F-1440-4F7C-89B6-1EA90BE66F31}">
      <dgm:prSet custT="1"/>
      <dgm:spPr/>
      <dgm:t>
        <a:bodyPr/>
        <a:lstStyle/>
        <a:p>
          <a:r>
            <a:rPr lang="en-US" sz="1600" dirty="0" smtClean="0">
              <a:latin typeface="Caveat"/>
              <a:ea typeface="Caveat"/>
              <a:cs typeface="Caveat"/>
              <a:sym typeface="Caveat"/>
            </a:rPr>
            <a:t>O</a:t>
          </a:r>
          <a:r>
            <a:rPr lang="en" sz="1600" dirty="0" smtClean="0">
              <a:latin typeface="Caveat"/>
              <a:ea typeface="Caveat"/>
              <a:cs typeface="Caveat"/>
              <a:sym typeface="Caveat"/>
            </a:rPr>
            <a:t>ne stop shopping- basket of products under one roof</a:t>
          </a:r>
        </a:p>
      </dgm:t>
    </dgm:pt>
    <dgm:pt modelId="{356C5B95-38B4-43A1-80D4-9B5564A8EC48}" type="parTrans" cxnId="{11DB9403-A141-4431-9488-DDE7D221ECAA}">
      <dgm:prSet/>
      <dgm:spPr/>
      <dgm:t>
        <a:bodyPr/>
        <a:lstStyle/>
        <a:p>
          <a:endParaRPr lang="en-US" sz="2000"/>
        </a:p>
      </dgm:t>
    </dgm:pt>
    <dgm:pt modelId="{37558438-E9D1-472D-A7DE-A67A7BA594EF}" type="sibTrans" cxnId="{11DB9403-A141-4431-9488-DDE7D221ECAA}">
      <dgm:prSet/>
      <dgm:spPr/>
      <dgm:t>
        <a:bodyPr/>
        <a:lstStyle/>
        <a:p>
          <a:endParaRPr lang="en-US" sz="2000"/>
        </a:p>
      </dgm:t>
    </dgm:pt>
    <dgm:pt modelId="{9974DA4F-C8E7-452E-A227-B654592F61CD}">
      <dgm:prSet custT="1"/>
      <dgm:spPr/>
      <dgm:t>
        <a:bodyPr/>
        <a:lstStyle/>
        <a:p>
          <a:r>
            <a:rPr lang="en-US" sz="1600" dirty="0" smtClean="0">
              <a:latin typeface="Caveat"/>
              <a:ea typeface="Caveat"/>
              <a:cs typeface="Caveat"/>
              <a:sym typeface="Caveat"/>
            </a:rPr>
            <a:t>M</a:t>
          </a:r>
          <a:r>
            <a:rPr lang="en" sz="1600" dirty="0" smtClean="0">
              <a:latin typeface="Caveat"/>
              <a:ea typeface="Caveat"/>
              <a:cs typeface="Caveat"/>
              <a:sym typeface="Caveat"/>
            </a:rPr>
            <a:t>ore credible solution-trust </a:t>
          </a:r>
        </a:p>
      </dgm:t>
    </dgm:pt>
    <dgm:pt modelId="{1EBD952E-70C8-48ED-8A13-1B8CDBEAD36C}" type="parTrans" cxnId="{4726F343-AB7C-40F6-9683-2C89AF3963CB}">
      <dgm:prSet/>
      <dgm:spPr/>
      <dgm:t>
        <a:bodyPr/>
        <a:lstStyle/>
        <a:p>
          <a:endParaRPr lang="en-US" sz="2000"/>
        </a:p>
      </dgm:t>
    </dgm:pt>
    <dgm:pt modelId="{6E1CC18A-0A61-4CF8-97C0-3C868407EDF0}" type="sibTrans" cxnId="{4726F343-AB7C-40F6-9683-2C89AF3963CB}">
      <dgm:prSet/>
      <dgm:spPr/>
      <dgm:t>
        <a:bodyPr/>
        <a:lstStyle/>
        <a:p>
          <a:endParaRPr lang="en-US" sz="2000"/>
        </a:p>
      </dgm:t>
    </dgm:pt>
    <dgm:pt modelId="{83727E6F-2EBF-478E-83E0-235EFB53D6C9}">
      <dgm:prSet custT="1"/>
      <dgm:spPr/>
      <dgm:t>
        <a:bodyPr/>
        <a:lstStyle/>
        <a:p>
          <a:r>
            <a:rPr lang="en-US" sz="1600" dirty="0" smtClean="0">
              <a:latin typeface="Caveat"/>
              <a:ea typeface="Caveat"/>
              <a:cs typeface="Caveat"/>
              <a:sym typeface="Caveat"/>
            </a:rPr>
            <a:t>Ease of premium payments-using bank account /technology</a:t>
          </a:r>
          <a:endParaRPr lang="en-US" sz="1600" dirty="0"/>
        </a:p>
      </dgm:t>
    </dgm:pt>
    <dgm:pt modelId="{4EC84F96-E972-4AEA-83CF-21CE0CC2D115}" type="parTrans" cxnId="{A73104BD-0647-498B-A773-D1027D603DD2}">
      <dgm:prSet/>
      <dgm:spPr/>
      <dgm:t>
        <a:bodyPr/>
        <a:lstStyle/>
        <a:p>
          <a:endParaRPr lang="en-US" sz="2000"/>
        </a:p>
      </dgm:t>
    </dgm:pt>
    <dgm:pt modelId="{BD194118-E080-4D10-9FEC-4BEA4B946DAB}" type="sibTrans" cxnId="{A73104BD-0647-498B-A773-D1027D603DD2}">
      <dgm:prSet/>
      <dgm:spPr/>
      <dgm:t>
        <a:bodyPr/>
        <a:lstStyle/>
        <a:p>
          <a:endParaRPr lang="en-US" sz="2000"/>
        </a:p>
      </dgm:t>
    </dgm:pt>
    <dgm:pt modelId="{ACB92DA8-353B-4C8A-A9BD-B23A77708681}">
      <dgm:prSet custT="1"/>
      <dgm:spPr/>
      <dgm:t>
        <a:bodyPr/>
        <a:lstStyle/>
        <a:p>
          <a:r>
            <a:rPr lang="en-US" sz="1400" dirty="0" smtClean="0">
              <a:latin typeface="Caveat"/>
              <a:ea typeface="Caveat"/>
              <a:cs typeface="Caveat"/>
              <a:sym typeface="Caveat"/>
            </a:rPr>
            <a:t>R</a:t>
          </a:r>
          <a:r>
            <a:rPr lang="en" sz="1400" dirty="0" smtClean="0">
              <a:latin typeface="Caveat"/>
              <a:ea typeface="Caveat"/>
              <a:cs typeface="Caveat"/>
              <a:sym typeface="Caveat"/>
            </a:rPr>
            <a:t>evenue  in the form of service charge and business diversity-increase shareholder value</a:t>
          </a:r>
          <a:endParaRPr lang="en-US" sz="1400" dirty="0"/>
        </a:p>
      </dgm:t>
    </dgm:pt>
    <dgm:pt modelId="{7EEE4E6B-3985-482E-90C2-7BACF8434BF4}" type="parTrans" cxnId="{561A805C-219A-4488-BB3C-B4A02AC6551F}">
      <dgm:prSet/>
      <dgm:spPr/>
      <dgm:t>
        <a:bodyPr/>
        <a:lstStyle/>
        <a:p>
          <a:endParaRPr lang="en-US" sz="2000"/>
        </a:p>
      </dgm:t>
    </dgm:pt>
    <dgm:pt modelId="{4BBD20A8-C0FF-40D2-9E15-EB7B483D41B6}" type="sibTrans" cxnId="{561A805C-219A-4488-BB3C-B4A02AC6551F}">
      <dgm:prSet/>
      <dgm:spPr/>
      <dgm:t>
        <a:bodyPr/>
        <a:lstStyle/>
        <a:p>
          <a:endParaRPr lang="en-US" sz="2000"/>
        </a:p>
      </dgm:t>
    </dgm:pt>
    <dgm:pt modelId="{A68FCCAE-0D26-4DE1-95DF-16B5CC5FB770}">
      <dgm:prSet custT="1"/>
      <dgm:spPr/>
      <dgm:t>
        <a:bodyPr/>
        <a:lstStyle/>
        <a:p>
          <a:r>
            <a:rPr lang="en-US" sz="1400" dirty="0" smtClean="0">
              <a:latin typeface="Caveat"/>
              <a:ea typeface="Caveat"/>
              <a:cs typeface="Caveat"/>
              <a:sym typeface="Caveat"/>
            </a:rPr>
            <a:t>A</a:t>
          </a:r>
          <a:r>
            <a:rPr lang="en" sz="1400" dirty="0" smtClean="0">
              <a:latin typeface="Caveat"/>
              <a:ea typeface="Caveat"/>
              <a:cs typeface="Caveat"/>
              <a:sym typeface="Caveat"/>
            </a:rPr>
            <a:t>ddtional income with little marketing cost</a:t>
          </a:r>
        </a:p>
      </dgm:t>
    </dgm:pt>
    <dgm:pt modelId="{A1C72E44-181B-4A6F-8A7E-45208E07343D}" type="parTrans" cxnId="{92918B9B-6E5B-4C08-94C7-69222AA1AB51}">
      <dgm:prSet/>
      <dgm:spPr/>
      <dgm:t>
        <a:bodyPr/>
        <a:lstStyle/>
        <a:p>
          <a:endParaRPr lang="en-US" sz="2000"/>
        </a:p>
      </dgm:t>
    </dgm:pt>
    <dgm:pt modelId="{4EDE9151-777C-44AB-AF13-8910793D1B56}" type="sibTrans" cxnId="{92918B9B-6E5B-4C08-94C7-69222AA1AB51}">
      <dgm:prSet/>
      <dgm:spPr/>
      <dgm:t>
        <a:bodyPr/>
        <a:lstStyle/>
        <a:p>
          <a:endParaRPr lang="en-US" sz="2000"/>
        </a:p>
      </dgm:t>
    </dgm:pt>
    <dgm:pt modelId="{25CBE172-1F9A-466B-A09E-9A35293267CF}">
      <dgm:prSet custT="1"/>
      <dgm:spPr/>
      <dgm:t>
        <a:bodyPr/>
        <a:lstStyle/>
        <a:p>
          <a:r>
            <a:rPr lang="en-US" sz="1400" dirty="0" smtClean="0">
              <a:latin typeface="Caveat"/>
              <a:ea typeface="Caveat"/>
              <a:cs typeface="Caveat"/>
              <a:sym typeface="Caveat"/>
            </a:rPr>
            <a:t>Differentiator-O</a:t>
          </a:r>
          <a:r>
            <a:rPr lang="en" sz="1400" dirty="0" smtClean="0">
              <a:latin typeface="Caveat"/>
              <a:ea typeface="Caveat"/>
              <a:cs typeface="Caveat"/>
              <a:sym typeface="Caveat"/>
            </a:rPr>
            <a:t>ne stop shopping for customers –bundling</a:t>
          </a:r>
        </a:p>
      </dgm:t>
    </dgm:pt>
    <dgm:pt modelId="{7C862AE7-D016-4745-B9D1-E221E4C676DE}" type="parTrans" cxnId="{41ED65C1-7522-4F00-953D-42C28CC1DD8A}">
      <dgm:prSet/>
      <dgm:spPr/>
      <dgm:t>
        <a:bodyPr/>
        <a:lstStyle/>
        <a:p>
          <a:endParaRPr lang="en-US" sz="2000"/>
        </a:p>
      </dgm:t>
    </dgm:pt>
    <dgm:pt modelId="{059381B7-A07E-457C-8F46-C7C8ED3E5DA2}" type="sibTrans" cxnId="{41ED65C1-7522-4F00-953D-42C28CC1DD8A}">
      <dgm:prSet/>
      <dgm:spPr/>
      <dgm:t>
        <a:bodyPr/>
        <a:lstStyle/>
        <a:p>
          <a:endParaRPr lang="en-US" sz="2000"/>
        </a:p>
      </dgm:t>
    </dgm:pt>
    <dgm:pt modelId="{A0A60DCD-FD4F-44DD-8E56-013A4F9B327A}">
      <dgm:prSet custT="1"/>
      <dgm:spPr/>
      <dgm:t>
        <a:bodyPr/>
        <a:lstStyle/>
        <a:p>
          <a:r>
            <a:rPr lang="en-US" sz="1400" dirty="0" smtClean="0">
              <a:latin typeface="Caveat"/>
              <a:ea typeface="Caveat"/>
              <a:cs typeface="Caveat"/>
              <a:sym typeface="Caveat"/>
            </a:rPr>
            <a:t>O</a:t>
          </a:r>
          <a:r>
            <a:rPr lang="en" sz="1400" dirty="0" smtClean="0">
              <a:latin typeface="Caveat"/>
              <a:ea typeface="Caveat"/>
              <a:cs typeface="Caveat"/>
              <a:sym typeface="Caveat"/>
            </a:rPr>
            <a:t>utlets efficiency maximization-</a:t>
          </a:r>
          <a:r>
            <a:rPr lang="en-US" sz="1400" dirty="0" smtClean="0"/>
            <a:t> </a:t>
          </a:r>
          <a:r>
            <a:rPr lang="en-US" sz="1400" dirty="0" smtClean="0">
              <a:latin typeface="Caveat"/>
              <a:ea typeface="Caveat"/>
              <a:cs typeface="Caveat"/>
              <a:sym typeface="Caveat"/>
            </a:rPr>
            <a:t>can use their existing staff/ resources</a:t>
          </a:r>
        </a:p>
      </dgm:t>
    </dgm:pt>
    <dgm:pt modelId="{18864F78-2F64-48FF-893E-1CCAF0AB2AC6}" type="parTrans" cxnId="{C738743D-6CCD-44D9-8996-5CFF2074CF9A}">
      <dgm:prSet/>
      <dgm:spPr/>
      <dgm:t>
        <a:bodyPr/>
        <a:lstStyle/>
        <a:p>
          <a:endParaRPr lang="en-US" sz="2000"/>
        </a:p>
      </dgm:t>
    </dgm:pt>
    <dgm:pt modelId="{AE3EB87E-794D-49FF-90D1-935CC74C75BC}" type="sibTrans" cxnId="{C738743D-6CCD-44D9-8996-5CFF2074CF9A}">
      <dgm:prSet/>
      <dgm:spPr/>
      <dgm:t>
        <a:bodyPr/>
        <a:lstStyle/>
        <a:p>
          <a:endParaRPr lang="en-US" sz="2000"/>
        </a:p>
      </dgm:t>
    </dgm:pt>
    <dgm:pt modelId="{304F8A9D-291F-486B-86BB-4262DB71A45D}">
      <dgm:prSet custT="1"/>
      <dgm:spPr/>
      <dgm:t>
        <a:bodyPr/>
        <a:lstStyle/>
        <a:p>
          <a:r>
            <a:rPr lang="en-US" sz="1400" dirty="0" smtClean="0">
              <a:latin typeface="Caveat"/>
              <a:ea typeface="Caveat"/>
              <a:cs typeface="Caveat"/>
              <a:sym typeface="Caveat"/>
            </a:rPr>
            <a:t>Wider portfolio </a:t>
          </a:r>
          <a:endParaRPr lang="en-US" sz="1400" dirty="0"/>
        </a:p>
      </dgm:t>
    </dgm:pt>
    <dgm:pt modelId="{AA34E155-DE50-4A10-A5C1-E6C84CDB10AC}" type="parTrans" cxnId="{A5F1AF2D-E2D0-4D4F-B13F-57F509BE3F4F}">
      <dgm:prSet/>
      <dgm:spPr/>
      <dgm:t>
        <a:bodyPr/>
        <a:lstStyle/>
        <a:p>
          <a:endParaRPr lang="en-US" sz="2000"/>
        </a:p>
      </dgm:t>
    </dgm:pt>
    <dgm:pt modelId="{401560B0-1EBC-4B0D-B55F-F098D2192DB0}" type="sibTrans" cxnId="{A5F1AF2D-E2D0-4D4F-B13F-57F509BE3F4F}">
      <dgm:prSet/>
      <dgm:spPr/>
      <dgm:t>
        <a:bodyPr/>
        <a:lstStyle/>
        <a:p>
          <a:endParaRPr lang="en-US" sz="2000"/>
        </a:p>
      </dgm:t>
    </dgm:pt>
    <dgm:pt modelId="{44C2871C-9C02-4475-BF77-02727B81B710}">
      <dgm:prSet custT="1"/>
      <dgm:spPr/>
      <dgm:t>
        <a:bodyPr/>
        <a:lstStyle/>
        <a:p>
          <a:r>
            <a:rPr lang="en-US" sz="1100" dirty="0" smtClean="0">
              <a:latin typeface="Caveat"/>
              <a:ea typeface="Caveat"/>
              <a:cs typeface="Caveat"/>
              <a:sym typeface="Caveat"/>
            </a:rPr>
            <a:t>R</a:t>
          </a:r>
          <a:r>
            <a:rPr lang="en" sz="1100" dirty="0" smtClean="0">
              <a:latin typeface="Caveat"/>
              <a:ea typeface="Caveat"/>
              <a:cs typeface="Caveat"/>
              <a:sym typeface="Caveat"/>
            </a:rPr>
            <a:t>evenue and channel diversification-cross -selling /up -selling</a:t>
          </a:r>
          <a:endParaRPr lang="en-US" sz="1100" dirty="0"/>
        </a:p>
      </dgm:t>
    </dgm:pt>
    <dgm:pt modelId="{7687ADB7-7ABF-4E76-90AE-86B16E1EFCA2}" type="parTrans" cxnId="{3D7266F3-D28A-4299-B2D1-585083738AB9}">
      <dgm:prSet/>
      <dgm:spPr/>
      <dgm:t>
        <a:bodyPr/>
        <a:lstStyle/>
        <a:p>
          <a:endParaRPr lang="en-US" sz="2000"/>
        </a:p>
      </dgm:t>
    </dgm:pt>
    <dgm:pt modelId="{832EC92A-5ED3-4E85-90D0-E96AD22FA4B2}" type="sibTrans" cxnId="{3D7266F3-D28A-4299-B2D1-585083738AB9}">
      <dgm:prSet/>
      <dgm:spPr/>
      <dgm:t>
        <a:bodyPr/>
        <a:lstStyle/>
        <a:p>
          <a:endParaRPr lang="en-US" sz="2000"/>
        </a:p>
      </dgm:t>
    </dgm:pt>
    <dgm:pt modelId="{1D00C06E-5A29-445E-81A8-2B7497AAF072}">
      <dgm:prSet custT="1"/>
      <dgm:spPr/>
      <dgm:t>
        <a:bodyPr/>
        <a:lstStyle/>
        <a:p>
          <a:r>
            <a:rPr lang="en-US" sz="1100" dirty="0" smtClean="0">
              <a:latin typeface="Caveat"/>
              <a:ea typeface="Caveat"/>
              <a:cs typeface="Caveat"/>
              <a:sym typeface="Caveat"/>
            </a:rPr>
            <a:t>I</a:t>
          </a:r>
          <a:r>
            <a:rPr lang="en" sz="1100" dirty="0" smtClean="0">
              <a:latin typeface="Caveat"/>
              <a:ea typeface="Caveat"/>
              <a:cs typeface="Caveat"/>
              <a:sym typeface="Caveat"/>
            </a:rPr>
            <a:t>ntroduction of co- branded services</a:t>
          </a:r>
        </a:p>
      </dgm:t>
    </dgm:pt>
    <dgm:pt modelId="{9C938EAF-31A2-43F5-89DB-26743E2D55CF}" type="parTrans" cxnId="{4D6B21D9-FF62-4C32-9E83-38707424A766}">
      <dgm:prSet/>
      <dgm:spPr/>
      <dgm:t>
        <a:bodyPr/>
        <a:lstStyle/>
        <a:p>
          <a:endParaRPr lang="en-US" sz="2000"/>
        </a:p>
      </dgm:t>
    </dgm:pt>
    <dgm:pt modelId="{588E66BA-9573-4578-B2E6-DD9507FB3663}" type="sibTrans" cxnId="{4D6B21D9-FF62-4C32-9E83-38707424A766}">
      <dgm:prSet/>
      <dgm:spPr/>
      <dgm:t>
        <a:bodyPr/>
        <a:lstStyle/>
        <a:p>
          <a:endParaRPr lang="en-US" sz="2000"/>
        </a:p>
      </dgm:t>
    </dgm:pt>
    <dgm:pt modelId="{7DA4C257-BBD9-483C-BB65-AEC588FE433F}">
      <dgm:prSet custT="1"/>
      <dgm:spPr/>
      <dgm:t>
        <a:bodyPr/>
        <a:lstStyle/>
        <a:p>
          <a:r>
            <a:rPr lang="en" sz="1100" dirty="0" smtClean="0">
              <a:latin typeface="Caveat"/>
              <a:ea typeface="Caveat"/>
              <a:cs typeface="Caveat"/>
              <a:sym typeface="Caveat"/>
            </a:rPr>
            <a:t>Leverage Customer access-</a:t>
          </a:r>
          <a:r>
            <a:rPr lang="en-US" sz="1100" dirty="0" smtClean="0">
              <a:latin typeface="Caveat"/>
              <a:ea typeface="Caveat"/>
              <a:cs typeface="Caveat"/>
              <a:sym typeface="Caveat"/>
            </a:rPr>
            <a:t>Bank retail and corporate customers database that would otherwise not be accessible –segmentation </a:t>
          </a:r>
        </a:p>
      </dgm:t>
    </dgm:pt>
    <dgm:pt modelId="{AD57A2CE-012C-4E84-8EAC-E46459547038}" type="parTrans" cxnId="{4880CE44-A863-46C7-89E1-D4F509BAEF74}">
      <dgm:prSet/>
      <dgm:spPr/>
      <dgm:t>
        <a:bodyPr/>
        <a:lstStyle/>
        <a:p>
          <a:endParaRPr lang="en-US" sz="2000"/>
        </a:p>
      </dgm:t>
    </dgm:pt>
    <dgm:pt modelId="{48FBC8FF-02FE-4B08-B45D-E6E565DAE642}" type="sibTrans" cxnId="{4880CE44-A863-46C7-89E1-D4F509BAEF74}">
      <dgm:prSet/>
      <dgm:spPr/>
      <dgm:t>
        <a:bodyPr/>
        <a:lstStyle/>
        <a:p>
          <a:endParaRPr lang="en-US" sz="2000"/>
        </a:p>
      </dgm:t>
    </dgm:pt>
    <dgm:pt modelId="{B49A4A2C-9811-4718-B8D2-3DD83EBE2E01}">
      <dgm:prSet custT="1"/>
      <dgm:spPr/>
      <dgm:t>
        <a:bodyPr/>
        <a:lstStyle/>
        <a:p>
          <a:r>
            <a:rPr lang="en" sz="1100" dirty="0" smtClean="0">
              <a:latin typeface="Caveat"/>
              <a:ea typeface="Caveat"/>
              <a:cs typeface="Caveat"/>
              <a:sym typeface="Caveat"/>
            </a:rPr>
            <a:t>Cost reduction-distribution costs go up to 50%- can offer  affordable products with competitive rates</a:t>
          </a:r>
        </a:p>
      </dgm:t>
    </dgm:pt>
    <dgm:pt modelId="{8A1C30AA-67B7-4402-9DA0-3F870FE5B659}" type="parTrans" cxnId="{A735BFD7-5894-4CBC-9230-5CE0AFF20D1A}">
      <dgm:prSet/>
      <dgm:spPr/>
      <dgm:t>
        <a:bodyPr/>
        <a:lstStyle/>
        <a:p>
          <a:endParaRPr lang="en-US" sz="2000"/>
        </a:p>
      </dgm:t>
    </dgm:pt>
    <dgm:pt modelId="{719B68CE-F8D5-4848-B1E3-314FA25DE451}" type="sibTrans" cxnId="{A735BFD7-5894-4CBC-9230-5CE0AFF20D1A}">
      <dgm:prSet/>
      <dgm:spPr/>
      <dgm:t>
        <a:bodyPr/>
        <a:lstStyle/>
        <a:p>
          <a:endParaRPr lang="en-US" sz="2000"/>
        </a:p>
      </dgm:t>
    </dgm:pt>
    <dgm:pt modelId="{B54811A2-F153-444C-8CE3-CFBC0F8A7F7B}">
      <dgm:prSet custT="1"/>
      <dgm:spPr/>
      <dgm:t>
        <a:bodyPr/>
        <a:lstStyle/>
        <a:p>
          <a:r>
            <a:rPr lang="en-US" sz="1100" dirty="0" smtClean="0">
              <a:latin typeface="Caveat"/>
              <a:ea typeface="Caveat"/>
              <a:cs typeface="Caveat"/>
              <a:sym typeface="Caveat"/>
            </a:rPr>
            <a:t>I</a:t>
          </a:r>
          <a:r>
            <a:rPr lang="en" sz="1100" dirty="0" smtClean="0">
              <a:latin typeface="Caveat"/>
              <a:ea typeface="Caveat"/>
              <a:cs typeface="Caveat"/>
              <a:sym typeface="Caveat"/>
            </a:rPr>
            <a:t>mproved brand equity-competitive advantage</a:t>
          </a:r>
        </a:p>
      </dgm:t>
    </dgm:pt>
    <dgm:pt modelId="{8050C2F3-D283-4A00-B050-242FBFF18008}" type="parTrans" cxnId="{6DF76BF1-8C13-4C78-B0AC-6BBC439D8E49}">
      <dgm:prSet/>
      <dgm:spPr/>
      <dgm:t>
        <a:bodyPr/>
        <a:lstStyle/>
        <a:p>
          <a:endParaRPr lang="en-US" sz="2000"/>
        </a:p>
      </dgm:t>
    </dgm:pt>
    <dgm:pt modelId="{A69639BD-3E60-4222-B915-24BC1BD440D7}" type="sibTrans" cxnId="{6DF76BF1-8C13-4C78-B0AC-6BBC439D8E49}">
      <dgm:prSet/>
      <dgm:spPr/>
      <dgm:t>
        <a:bodyPr/>
        <a:lstStyle/>
        <a:p>
          <a:endParaRPr lang="en-US" sz="2000"/>
        </a:p>
      </dgm:t>
    </dgm:pt>
    <dgm:pt modelId="{FCCCCCA0-C5E2-47A6-8B3F-5C9CA9276578}">
      <dgm:prSet custT="1"/>
      <dgm:spPr/>
      <dgm:t>
        <a:bodyPr/>
        <a:lstStyle/>
        <a:p>
          <a:r>
            <a:rPr lang="en-US" sz="1100" dirty="0" smtClean="0">
              <a:latin typeface="Caveat"/>
              <a:ea typeface="Caveat"/>
              <a:cs typeface="Caveat"/>
              <a:sym typeface="Caveat"/>
            </a:rPr>
            <a:t>I</a:t>
          </a:r>
          <a:r>
            <a:rPr lang="en" sz="1100" dirty="0" smtClean="0">
              <a:latin typeface="Caveat"/>
              <a:ea typeface="Caveat"/>
              <a:cs typeface="Caveat"/>
              <a:sym typeface="Caveat"/>
            </a:rPr>
            <a:t>mproved penetration, density &amp; branch to population ratio;</a:t>
          </a:r>
        </a:p>
      </dgm:t>
    </dgm:pt>
    <dgm:pt modelId="{D8EA15EC-C71C-4336-B58A-B4FB688146EF}" type="parTrans" cxnId="{FB6A2CD7-3A35-48A0-B043-F7AB4B4B3A10}">
      <dgm:prSet/>
      <dgm:spPr/>
      <dgm:t>
        <a:bodyPr/>
        <a:lstStyle/>
        <a:p>
          <a:endParaRPr lang="en-US" sz="2000"/>
        </a:p>
      </dgm:t>
    </dgm:pt>
    <dgm:pt modelId="{7174D1EA-59F7-4EE0-B6F3-9EFB43B1373C}" type="sibTrans" cxnId="{FB6A2CD7-3A35-48A0-B043-F7AB4B4B3A10}">
      <dgm:prSet/>
      <dgm:spPr/>
      <dgm:t>
        <a:bodyPr/>
        <a:lstStyle/>
        <a:p>
          <a:endParaRPr lang="en-US" sz="2000"/>
        </a:p>
      </dgm:t>
    </dgm:pt>
    <dgm:pt modelId="{7EA2B486-9596-4693-94A3-487DAC1F2D80}">
      <dgm:prSet custT="1"/>
      <dgm:spPr/>
      <dgm:t>
        <a:bodyPr/>
        <a:lstStyle/>
        <a:p>
          <a:r>
            <a:rPr lang="en-US" sz="1100" dirty="0" smtClean="0">
              <a:latin typeface="Caveat"/>
              <a:ea typeface="Caveat"/>
              <a:cs typeface="Caveat"/>
              <a:sym typeface="Caveat"/>
            </a:rPr>
            <a:t>E</a:t>
          </a:r>
          <a:r>
            <a:rPr lang="en" sz="1100" dirty="0" smtClean="0">
              <a:latin typeface="Caveat"/>
              <a:ea typeface="Caveat"/>
              <a:cs typeface="Caveat"/>
              <a:sym typeface="Caveat"/>
            </a:rPr>
            <a:t>ase of renewals/lower </a:t>
          </a:r>
          <a:r>
            <a:rPr lang="en" sz="1200" dirty="0" smtClean="0">
              <a:latin typeface="Caveat"/>
              <a:ea typeface="Caveat"/>
              <a:cs typeface="Caveat"/>
              <a:sym typeface="Caveat"/>
            </a:rPr>
            <a:t>lapse rates</a:t>
          </a:r>
          <a:endParaRPr lang="en-US" sz="1200" dirty="0"/>
        </a:p>
      </dgm:t>
    </dgm:pt>
    <dgm:pt modelId="{3088C9B7-EE99-42C3-B9E1-D33231559869}" type="parTrans" cxnId="{3DE8A412-F30A-4183-B774-6F6D51EF3376}">
      <dgm:prSet/>
      <dgm:spPr/>
      <dgm:t>
        <a:bodyPr/>
        <a:lstStyle/>
        <a:p>
          <a:endParaRPr lang="en-US" sz="2000"/>
        </a:p>
      </dgm:t>
    </dgm:pt>
    <dgm:pt modelId="{2580C18C-0513-445A-92B5-AC5A5551BE10}" type="sibTrans" cxnId="{3DE8A412-F30A-4183-B774-6F6D51EF3376}">
      <dgm:prSet/>
      <dgm:spPr/>
      <dgm:t>
        <a:bodyPr/>
        <a:lstStyle/>
        <a:p>
          <a:endParaRPr lang="en-US" sz="2000"/>
        </a:p>
      </dgm:t>
    </dgm:pt>
    <dgm:pt modelId="{F1AEE921-41FB-44EF-9EA9-55B3E5F85B9E}">
      <dgm:prSet custT="1"/>
      <dgm:spPr/>
      <dgm:t>
        <a:bodyPr/>
        <a:lstStyle/>
        <a:p>
          <a:pPr rtl="0"/>
          <a:r>
            <a:rPr lang="en" sz="1800" dirty="0" smtClean="0">
              <a:latin typeface="Caveat" charset="0"/>
            </a:rPr>
            <a:t>Increasing financilal inclusion and access to financil services</a:t>
          </a:r>
          <a:endParaRPr lang="en-US" sz="1800" dirty="0">
            <a:latin typeface="Caveat" charset="0"/>
          </a:endParaRPr>
        </a:p>
      </dgm:t>
    </dgm:pt>
    <dgm:pt modelId="{4723339A-566F-4D3F-B353-9092C70F3621}" type="parTrans" cxnId="{2FBEE1D9-8378-4D12-95B9-7CDC208DE915}">
      <dgm:prSet/>
      <dgm:spPr/>
      <dgm:t>
        <a:bodyPr/>
        <a:lstStyle/>
        <a:p>
          <a:endParaRPr lang="en-US" sz="2000"/>
        </a:p>
      </dgm:t>
    </dgm:pt>
    <dgm:pt modelId="{0F01C548-4CFF-42D9-9D99-2C36D80CE56D}" type="sibTrans" cxnId="{2FBEE1D9-8378-4D12-95B9-7CDC208DE915}">
      <dgm:prSet/>
      <dgm:spPr/>
      <dgm:t>
        <a:bodyPr/>
        <a:lstStyle/>
        <a:p>
          <a:endParaRPr lang="en-US" sz="2000"/>
        </a:p>
      </dgm:t>
    </dgm:pt>
    <dgm:pt modelId="{6928866F-C75E-4ED4-A955-339594053C49}">
      <dgm:prSet custT="1"/>
      <dgm:spPr/>
      <dgm:t>
        <a:bodyPr/>
        <a:lstStyle/>
        <a:p>
          <a:pPr rtl="0"/>
          <a:r>
            <a:rPr lang="en-US" sz="1800" dirty="0" smtClean="0">
              <a:latin typeface="Caveat" charset="0"/>
            </a:rPr>
            <a:t>Increased GWP  and the contribution of the sector for GDP increases- GDP growth </a:t>
          </a:r>
          <a:endParaRPr lang="en" sz="1800" dirty="0" smtClean="0">
            <a:latin typeface="Caveat" charset="0"/>
          </a:endParaRPr>
        </a:p>
      </dgm:t>
    </dgm:pt>
    <dgm:pt modelId="{BA798BF2-0406-4A9A-9B10-D4180B0ABD6A}" type="parTrans" cxnId="{C6A0A0B4-F923-4833-AE05-9CB5E2870902}">
      <dgm:prSet/>
      <dgm:spPr/>
      <dgm:t>
        <a:bodyPr/>
        <a:lstStyle/>
        <a:p>
          <a:endParaRPr lang="en-US" sz="2000"/>
        </a:p>
      </dgm:t>
    </dgm:pt>
    <dgm:pt modelId="{7B496DD2-7E86-415B-A413-2A9BA2ED1CA8}" type="sibTrans" cxnId="{C6A0A0B4-F923-4833-AE05-9CB5E2870902}">
      <dgm:prSet/>
      <dgm:spPr/>
      <dgm:t>
        <a:bodyPr/>
        <a:lstStyle/>
        <a:p>
          <a:endParaRPr lang="en-US" sz="2000"/>
        </a:p>
      </dgm:t>
    </dgm:pt>
    <dgm:pt modelId="{6541A009-7C03-4C7D-A66B-B25689F9EAC2}" type="pres">
      <dgm:prSet presAssocID="{2CB377A1-A763-4601-A778-6FC68E44B4FD}" presName="linearFlow" presStyleCnt="0">
        <dgm:presLayoutVars>
          <dgm:dir/>
          <dgm:animLvl val="lvl"/>
          <dgm:resizeHandles val="exact"/>
        </dgm:presLayoutVars>
      </dgm:prSet>
      <dgm:spPr/>
    </dgm:pt>
    <dgm:pt modelId="{BE1D7CC1-092E-499E-BBE9-593CB2393E53}" type="pres">
      <dgm:prSet presAssocID="{47D15334-6F5D-46C9-B7DC-44F09015ECCA}" presName="composite" presStyleCnt="0"/>
      <dgm:spPr/>
    </dgm:pt>
    <dgm:pt modelId="{9023BBFB-6D8C-4454-B268-5E5481D519B5}" type="pres">
      <dgm:prSet presAssocID="{47D15334-6F5D-46C9-B7DC-44F09015ECCA}" presName="parTx" presStyleLbl="node1" presStyleIdx="0" presStyleCnt="4">
        <dgm:presLayoutVars>
          <dgm:chMax val="0"/>
          <dgm:chPref val="0"/>
          <dgm:bulletEnabled val="1"/>
        </dgm:presLayoutVars>
      </dgm:prSet>
      <dgm:spPr/>
      <dgm:t>
        <a:bodyPr/>
        <a:lstStyle/>
        <a:p>
          <a:endParaRPr lang="en-US"/>
        </a:p>
      </dgm:t>
    </dgm:pt>
    <dgm:pt modelId="{AF03E108-734C-4DD5-897B-40F82DFC5851}" type="pres">
      <dgm:prSet presAssocID="{47D15334-6F5D-46C9-B7DC-44F09015ECCA}" presName="parSh" presStyleLbl="node1" presStyleIdx="0" presStyleCnt="4"/>
      <dgm:spPr/>
      <dgm:t>
        <a:bodyPr/>
        <a:lstStyle/>
        <a:p>
          <a:endParaRPr lang="en-US"/>
        </a:p>
      </dgm:t>
    </dgm:pt>
    <dgm:pt modelId="{8277D6E8-6B65-4F15-8EFC-564F2A8F82E2}" type="pres">
      <dgm:prSet presAssocID="{47D15334-6F5D-46C9-B7DC-44F09015ECCA}" presName="desTx" presStyleLbl="fgAcc1" presStyleIdx="0" presStyleCnt="4">
        <dgm:presLayoutVars>
          <dgm:bulletEnabled val="1"/>
        </dgm:presLayoutVars>
      </dgm:prSet>
      <dgm:spPr/>
      <dgm:t>
        <a:bodyPr/>
        <a:lstStyle/>
        <a:p>
          <a:endParaRPr lang="en-US"/>
        </a:p>
      </dgm:t>
    </dgm:pt>
    <dgm:pt modelId="{3C8D81E7-0749-42D2-A686-BF4C3838139D}" type="pres">
      <dgm:prSet presAssocID="{B263D998-01B8-478A-B921-8298F8DA94BA}" presName="sibTrans" presStyleLbl="sibTrans2D1" presStyleIdx="0" presStyleCnt="3"/>
      <dgm:spPr/>
      <dgm:t>
        <a:bodyPr/>
        <a:lstStyle/>
        <a:p>
          <a:endParaRPr lang="en-US"/>
        </a:p>
      </dgm:t>
    </dgm:pt>
    <dgm:pt modelId="{75ADC632-8168-4035-B828-9B652BBE195B}" type="pres">
      <dgm:prSet presAssocID="{B263D998-01B8-478A-B921-8298F8DA94BA}" presName="connTx" presStyleLbl="sibTrans2D1" presStyleIdx="0" presStyleCnt="3"/>
      <dgm:spPr/>
      <dgm:t>
        <a:bodyPr/>
        <a:lstStyle/>
        <a:p>
          <a:endParaRPr lang="en-US"/>
        </a:p>
      </dgm:t>
    </dgm:pt>
    <dgm:pt modelId="{B57C0549-757D-4C7C-BD09-2B2E9FB0A02E}" type="pres">
      <dgm:prSet presAssocID="{6350F4FA-82B5-4AF2-B94F-7F4240EC1CC0}" presName="composite" presStyleCnt="0"/>
      <dgm:spPr/>
    </dgm:pt>
    <dgm:pt modelId="{3765D7E0-F29D-4786-A286-F4912F713EB5}" type="pres">
      <dgm:prSet presAssocID="{6350F4FA-82B5-4AF2-B94F-7F4240EC1CC0}" presName="parTx" presStyleLbl="node1" presStyleIdx="0" presStyleCnt="4">
        <dgm:presLayoutVars>
          <dgm:chMax val="0"/>
          <dgm:chPref val="0"/>
          <dgm:bulletEnabled val="1"/>
        </dgm:presLayoutVars>
      </dgm:prSet>
      <dgm:spPr/>
      <dgm:t>
        <a:bodyPr/>
        <a:lstStyle/>
        <a:p>
          <a:endParaRPr lang="en-US"/>
        </a:p>
      </dgm:t>
    </dgm:pt>
    <dgm:pt modelId="{1CBC3D04-6BB8-406E-9BB7-D3ABCDDFCBF4}" type="pres">
      <dgm:prSet presAssocID="{6350F4FA-82B5-4AF2-B94F-7F4240EC1CC0}" presName="parSh" presStyleLbl="node1" presStyleIdx="1" presStyleCnt="4"/>
      <dgm:spPr/>
      <dgm:t>
        <a:bodyPr/>
        <a:lstStyle/>
        <a:p>
          <a:endParaRPr lang="en-US"/>
        </a:p>
      </dgm:t>
    </dgm:pt>
    <dgm:pt modelId="{EC27A0C7-174D-4E66-BAF0-8E48FEE6A06D}" type="pres">
      <dgm:prSet presAssocID="{6350F4FA-82B5-4AF2-B94F-7F4240EC1CC0}" presName="desTx" presStyleLbl="fgAcc1" presStyleIdx="1" presStyleCnt="4">
        <dgm:presLayoutVars>
          <dgm:bulletEnabled val="1"/>
        </dgm:presLayoutVars>
      </dgm:prSet>
      <dgm:spPr/>
      <dgm:t>
        <a:bodyPr/>
        <a:lstStyle/>
        <a:p>
          <a:endParaRPr lang="en-US"/>
        </a:p>
      </dgm:t>
    </dgm:pt>
    <dgm:pt modelId="{E56E76BC-FCDD-4A78-AAD6-52C7A536C365}" type="pres">
      <dgm:prSet presAssocID="{BA2BD0A8-82D4-4E18-AB13-266B6F206787}" presName="sibTrans" presStyleLbl="sibTrans2D1" presStyleIdx="1" presStyleCnt="3"/>
      <dgm:spPr/>
      <dgm:t>
        <a:bodyPr/>
        <a:lstStyle/>
        <a:p>
          <a:endParaRPr lang="en-US"/>
        </a:p>
      </dgm:t>
    </dgm:pt>
    <dgm:pt modelId="{392EB2CD-405D-4EF7-9C69-EE8F19CF6C05}" type="pres">
      <dgm:prSet presAssocID="{BA2BD0A8-82D4-4E18-AB13-266B6F206787}" presName="connTx" presStyleLbl="sibTrans2D1" presStyleIdx="1" presStyleCnt="3"/>
      <dgm:spPr/>
      <dgm:t>
        <a:bodyPr/>
        <a:lstStyle/>
        <a:p>
          <a:endParaRPr lang="en-US"/>
        </a:p>
      </dgm:t>
    </dgm:pt>
    <dgm:pt modelId="{C722A79A-EDF5-489C-AC34-6084346102F6}" type="pres">
      <dgm:prSet presAssocID="{29E5A9F0-C0A7-401C-A948-901C3F16746F}" presName="composite" presStyleCnt="0"/>
      <dgm:spPr/>
    </dgm:pt>
    <dgm:pt modelId="{A3C0F057-2933-43C6-BBC2-2ABD4AB36FE3}" type="pres">
      <dgm:prSet presAssocID="{29E5A9F0-C0A7-401C-A948-901C3F16746F}" presName="parTx" presStyleLbl="node1" presStyleIdx="1" presStyleCnt="4">
        <dgm:presLayoutVars>
          <dgm:chMax val="0"/>
          <dgm:chPref val="0"/>
          <dgm:bulletEnabled val="1"/>
        </dgm:presLayoutVars>
      </dgm:prSet>
      <dgm:spPr/>
      <dgm:t>
        <a:bodyPr/>
        <a:lstStyle/>
        <a:p>
          <a:endParaRPr lang="en-US"/>
        </a:p>
      </dgm:t>
    </dgm:pt>
    <dgm:pt modelId="{2F13244D-3570-4055-85F1-CCC7474C6BDC}" type="pres">
      <dgm:prSet presAssocID="{29E5A9F0-C0A7-401C-A948-901C3F16746F}" presName="parSh" presStyleLbl="node1" presStyleIdx="2" presStyleCnt="4"/>
      <dgm:spPr/>
      <dgm:t>
        <a:bodyPr/>
        <a:lstStyle/>
        <a:p>
          <a:endParaRPr lang="en-US"/>
        </a:p>
      </dgm:t>
    </dgm:pt>
    <dgm:pt modelId="{5C040600-3E57-4B8E-B66A-8578CFD294CB}" type="pres">
      <dgm:prSet presAssocID="{29E5A9F0-C0A7-401C-A948-901C3F16746F}" presName="desTx" presStyleLbl="fgAcc1" presStyleIdx="2" presStyleCnt="4">
        <dgm:presLayoutVars>
          <dgm:bulletEnabled val="1"/>
        </dgm:presLayoutVars>
      </dgm:prSet>
      <dgm:spPr/>
      <dgm:t>
        <a:bodyPr/>
        <a:lstStyle/>
        <a:p>
          <a:endParaRPr lang="en-US"/>
        </a:p>
      </dgm:t>
    </dgm:pt>
    <dgm:pt modelId="{4F02199A-A4B9-4B9E-A2C2-44508ACE7E8F}" type="pres">
      <dgm:prSet presAssocID="{24D21DA2-3C5E-450A-8D0E-CFA64952041A}" presName="sibTrans" presStyleLbl="sibTrans2D1" presStyleIdx="2" presStyleCnt="3"/>
      <dgm:spPr/>
      <dgm:t>
        <a:bodyPr/>
        <a:lstStyle/>
        <a:p>
          <a:endParaRPr lang="en-US"/>
        </a:p>
      </dgm:t>
    </dgm:pt>
    <dgm:pt modelId="{A8C30D22-82E7-4218-ACE5-AEC8EC4D36AD}" type="pres">
      <dgm:prSet presAssocID="{24D21DA2-3C5E-450A-8D0E-CFA64952041A}" presName="connTx" presStyleLbl="sibTrans2D1" presStyleIdx="2" presStyleCnt="3"/>
      <dgm:spPr/>
      <dgm:t>
        <a:bodyPr/>
        <a:lstStyle/>
        <a:p>
          <a:endParaRPr lang="en-US"/>
        </a:p>
      </dgm:t>
    </dgm:pt>
    <dgm:pt modelId="{BC80601D-5B08-462A-B19F-D0136AA34D34}" type="pres">
      <dgm:prSet presAssocID="{D5D0640B-1155-49C9-9BAD-AD529CDB3A06}" presName="composite" presStyleCnt="0"/>
      <dgm:spPr/>
    </dgm:pt>
    <dgm:pt modelId="{D6008377-FB63-49EC-B394-BFC6C0FE2F46}" type="pres">
      <dgm:prSet presAssocID="{D5D0640B-1155-49C9-9BAD-AD529CDB3A06}" presName="parTx" presStyleLbl="node1" presStyleIdx="2" presStyleCnt="4">
        <dgm:presLayoutVars>
          <dgm:chMax val="0"/>
          <dgm:chPref val="0"/>
          <dgm:bulletEnabled val="1"/>
        </dgm:presLayoutVars>
      </dgm:prSet>
      <dgm:spPr/>
      <dgm:t>
        <a:bodyPr/>
        <a:lstStyle/>
        <a:p>
          <a:endParaRPr lang="en-US"/>
        </a:p>
      </dgm:t>
    </dgm:pt>
    <dgm:pt modelId="{FFCEC7E3-FDD3-4403-A944-EBD59DB8E440}" type="pres">
      <dgm:prSet presAssocID="{D5D0640B-1155-49C9-9BAD-AD529CDB3A06}" presName="parSh" presStyleLbl="node1" presStyleIdx="3" presStyleCnt="4"/>
      <dgm:spPr/>
      <dgm:t>
        <a:bodyPr/>
        <a:lstStyle/>
        <a:p>
          <a:endParaRPr lang="en-US"/>
        </a:p>
      </dgm:t>
    </dgm:pt>
    <dgm:pt modelId="{19414190-D6DF-403F-834A-D95BEAC65F25}" type="pres">
      <dgm:prSet presAssocID="{D5D0640B-1155-49C9-9BAD-AD529CDB3A06}" presName="desTx" presStyleLbl="fgAcc1" presStyleIdx="3" presStyleCnt="4">
        <dgm:presLayoutVars>
          <dgm:bulletEnabled val="1"/>
        </dgm:presLayoutVars>
      </dgm:prSet>
      <dgm:spPr/>
      <dgm:t>
        <a:bodyPr/>
        <a:lstStyle/>
        <a:p>
          <a:endParaRPr lang="en-US"/>
        </a:p>
      </dgm:t>
    </dgm:pt>
  </dgm:ptLst>
  <dgm:cxnLst>
    <dgm:cxn modelId="{FB6A2CD7-3A35-48A0-B043-F7AB4B4B3A10}" srcId="{29E5A9F0-C0A7-401C-A948-901C3F16746F}" destId="{FCCCCCA0-C5E2-47A6-8B3F-5C9CA9276578}" srcOrd="5" destOrd="0" parTransId="{D8EA15EC-C71C-4336-B58A-B4FB688146EF}" sibTransId="{7174D1EA-59F7-4EE0-B6F3-9EFB43B1373C}"/>
    <dgm:cxn modelId="{2FBEE1D9-8378-4D12-95B9-7CDC208DE915}" srcId="{D5D0640B-1155-49C9-9BAD-AD529CDB3A06}" destId="{F1AEE921-41FB-44EF-9EA9-55B3E5F85B9E}" srcOrd="0" destOrd="0" parTransId="{4723339A-566F-4D3F-B353-9092C70F3621}" sibTransId="{0F01C548-4CFF-42D9-9D99-2C36D80CE56D}"/>
    <dgm:cxn modelId="{A5F1AF2D-E2D0-4D4F-B13F-57F509BE3F4F}" srcId="{6350F4FA-82B5-4AF2-B94F-7F4240EC1CC0}" destId="{304F8A9D-291F-486B-86BB-4262DB71A45D}" srcOrd="4" destOrd="0" parTransId="{AA34E155-DE50-4A10-A5C1-E6C84CDB10AC}" sibTransId="{401560B0-1EBC-4B0D-B55F-F098D2192DB0}"/>
    <dgm:cxn modelId="{561A805C-219A-4488-BB3C-B4A02AC6551F}" srcId="{6350F4FA-82B5-4AF2-B94F-7F4240EC1CC0}" destId="{ACB92DA8-353B-4C8A-A9BD-B23A77708681}" srcOrd="0" destOrd="0" parTransId="{7EEE4E6B-3985-482E-90C2-7BACF8434BF4}" sibTransId="{4BBD20A8-C0FF-40D2-9E15-EB7B483D41B6}"/>
    <dgm:cxn modelId="{CEE63340-AA8F-4C54-A30D-EF5705EA7E52}" type="presOf" srcId="{B263D998-01B8-478A-B921-8298F8DA94BA}" destId="{3C8D81E7-0749-42D2-A686-BF4C3838139D}" srcOrd="0" destOrd="0" presId="urn:microsoft.com/office/officeart/2005/8/layout/process3"/>
    <dgm:cxn modelId="{6DF76BF1-8C13-4C78-B0AC-6BBC439D8E49}" srcId="{29E5A9F0-C0A7-401C-A948-901C3F16746F}" destId="{B54811A2-F153-444C-8CE3-CFBC0F8A7F7B}" srcOrd="4" destOrd="0" parTransId="{8050C2F3-D283-4A00-B050-242FBFF18008}" sibTransId="{A69639BD-3E60-4222-B915-24BC1BD440D7}"/>
    <dgm:cxn modelId="{C738743D-6CCD-44D9-8996-5CFF2074CF9A}" srcId="{6350F4FA-82B5-4AF2-B94F-7F4240EC1CC0}" destId="{A0A60DCD-FD4F-44DD-8E56-013A4F9B327A}" srcOrd="3" destOrd="0" parTransId="{18864F78-2F64-48FF-893E-1CCAF0AB2AC6}" sibTransId="{AE3EB87E-794D-49FF-90D1-935CC74C75BC}"/>
    <dgm:cxn modelId="{9A55D561-5A85-4108-B4E9-5DC8AE973A1E}" type="presOf" srcId="{B54811A2-F153-444C-8CE3-CFBC0F8A7F7B}" destId="{5C040600-3E57-4B8E-B66A-8578CFD294CB}" srcOrd="0" destOrd="4" presId="urn:microsoft.com/office/officeart/2005/8/layout/process3"/>
    <dgm:cxn modelId="{427D7378-28B4-4D44-8E8C-5BC8BEA54CE3}" type="presOf" srcId="{29E5A9F0-C0A7-401C-A948-901C3F16746F}" destId="{A3C0F057-2933-43C6-BBC2-2ABD4AB36FE3}" srcOrd="0" destOrd="0" presId="urn:microsoft.com/office/officeart/2005/8/layout/process3"/>
    <dgm:cxn modelId="{B1E0B8FA-A7A5-4E6F-9C63-EB0AACD18BD6}" srcId="{2CB377A1-A763-4601-A778-6FC68E44B4FD}" destId="{47D15334-6F5D-46C9-B7DC-44F09015ECCA}" srcOrd="0" destOrd="0" parTransId="{7331F8B7-E83A-4C23-80D1-EFB665D7A59C}" sibTransId="{B263D998-01B8-478A-B921-8298F8DA94BA}"/>
    <dgm:cxn modelId="{0F163CC6-0E09-4737-BF28-D04C57DDEB5F}" srcId="{2CB377A1-A763-4601-A778-6FC68E44B4FD}" destId="{6350F4FA-82B5-4AF2-B94F-7F4240EC1CC0}" srcOrd="1" destOrd="0" parTransId="{5A1B9C4D-CDB0-466C-803C-970D4B76A6D9}" sibTransId="{BA2BD0A8-82D4-4E18-AB13-266B6F206787}"/>
    <dgm:cxn modelId="{66193528-4884-413D-AC04-B17D7436460F}" type="presOf" srcId="{F1AEE921-41FB-44EF-9EA9-55B3E5F85B9E}" destId="{19414190-D6DF-403F-834A-D95BEAC65F25}" srcOrd="0" destOrd="0" presId="urn:microsoft.com/office/officeart/2005/8/layout/process3"/>
    <dgm:cxn modelId="{F57B1AA8-C55E-48F0-A005-60A6E77F81E3}" type="presOf" srcId="{83727E6F-2EBF-478E-83E0-235EFB53D6C9}" destId="{8277D6E8-6B65-4F15-8EFC-564F2A8F82E2}" srcOrd="0" destOrd="3" presId="urn:microsoft.com/office/officeart/2005/8/layout/process3"/>
    <dgm:cxn modelId="{4880CE44-A863-46C7-89E1-D4F509BAEF74}" srcId="{29E5A9F0-C0A7-401C-A948-901C3F16746F}" destId="{7DA4C257-BBD9-483C-BB65-AEC588FE433F}" srcOrd="2" destOrd="0" parTransId="{AD57A2CE-012C-4E84-8EAC-E46459547038}" sibTransId="{48FBC8FF-02FE-4B08-B45D-E6E565DAE642}"/>
    <dgm:cxn modelId="{3B100B6A-01E2-44A3-8F6F-9D8AF477D1B3}" srcId="{2CB377A1-A763-4601-A778-6FC68E44B4FD}" destId="{29E5A9F0-C0A7-401C-A948-901C3F16746F}" srcOrd="2" destOrd="0" parTransId="{C8C4410B-111B-4461-98E4-C3C62C90714B}" sibTransId="{24D21DA2-3C5E-450A-8D0E-CFA64952041A}"/>
    <dgm:cxn modelId="{41ED65C1-7522-4F00-953D-42C28CC1DD8A}" srcId="{6350F4FA-82B5-4AF2-B94F-7F4240EC1CC0}" destId="{25CBE172-1F9A-466B-A09E-9A35293267CF}" srcOrd="2" destOrd="0" parTransId="{7C862AE7-D016-4745-B9D1-E221E4C676DE}" sibTransId="{059381B7-A07E-457C-8F46-C7C8ED3E5DA2}"/>
    <dgm:cxn modelId="{3DE8A412-F30A-4183-B774-6F6D51EF3376}" srcId="{29E5A9F0-C0A7-401C-A948-901C3F16746F}" destId="{7EA2B486-9596-4693-94A3-487DAC1F2D80}" srcOrd="6" destOrd="0" parTransId="{3088C9B7-EE99-42C3-B9E1-D33231559869}" sibTransId="{2580C18C-0513-445A-92B5-AC5A5551BE10}"/>
    <dgm:cxn modelId="{382592DE-37C3-43DE-A4E2-E6779DEF1933}" type="presOf" srcId="{DA7C904C-CA89-4BBC-B887-57AC2B4EE2DB}" destId="{8277D6E8-6B65-4F15-8EFC-564F2A8F82E2}" srcOrd="0" destOrd="0" presId="urn:microsoft.com/office/officeart/2005/8/layout/process3"/>
    <dgm:cxn modelId="{4768ACE6-E60F-459E-A887-B9B007FA4C6C}" srcId="{47D15334-6F5D-46C9-B7DC-44F09015ECCA}" destId="{DA7C904C-CA89-4BBC-B887-57AC2B4EE2DB}" srcOrd="0" destOrd="0" parTransId="{CD0D58AE-9CEF-4409-87BF-5783FA45C6CC}" sibTransId="{E571F747-8D98-4BCE-B7D2-E4B233AC0F4F}"/>
    <dgm:cxn modelId="{A735BFD7-5894-4CBC-9230-5CE0AFF20D1A}" srcId="{29E5A9F0-C0A7-401C-A948-901C3F16746F}" destId="{B49A4A2C-9811-4718-B8D2-3DD83EBE2E01}" srcOrd="3" destOrd="0" parTransId="{8A1C30AA-67B7-4402-9DA0-3F870FE5B659}" sibTransId="{719B68CE-F8D5-4848-B1E3-314FA25DE451}"/>
    <dgm:cxn modelId="{E406FB17-0C31-4098-9314-9657FBABE0E6}" type="presOf" srcId="{25CBE172-1F9A-466B-A09E-9A35293267CF}" destId="{EC27A0C7-174D-4E66-BAF0-8E48FEE6A06D}" srcOrd="0" destOrd="2" presId="urn:microsoft.com/office/officeart/2005/8/layout/process3"/>
    <dgm:cxn modelId="{270D43BC-9B76-4393-AD4D-9AEF956C47E0}" type="presOf" srcId="{BA2BD0A8-82D4-4E18-AB13-266B6F206787}" destId="{392EB2CD-405D-4EF7-9C69-EE8F19CF6C05}" srcOrd="1" destOrd="0" presId="urn:microsoft.com/office/officeart/2005/8/layout/process3"/>
    <dgm:cxn modelId="{2070BB99-D9D0-45B0-936A-31CF03931518}" type="presOf" srcId="{304F8A9D-291F-486B-86BB-4262DB71A45D}" destId="{EC27A0C7-174D-4E66-BAF0-8E48FEE6A06D}" srcOrd="0" destOrd="4" presId="urn:microsoft.com/office/officeart/2005/8/layout/process3"/>
    <dgm:cxn modelId="{6179AF71-ABDF-4A12-BCEE-CFF816BC9A34}" type="presOf" srcId="{D5D0640B-1155-49C9-9BAD-AD529CDB3A06}" destId="{FFCEC7E3-FDD3-4403-A944-EBD59DB8E440}" srcOrd="1" destOrd="0" presId="urn:microsoft.com/office/officeart/2005/8/layout/process3"/>
    <dgm:cxn modelId="{C40ED318-AA3E-4AAA-A0C4-8AD2E8F3B3D1}" type="presOf" srcId="{24D21DA2-3C5E-450A-8D0E-CFA64952041A}" destId="{A8C30D22-82E7-4218-ACE5-AEC8EC4D36AD}" srcOrd="1" destOrd="0" presId="urn:microsoft.com/office/officeart/2005/8/layout/process3"/>
    <dgm:cxn modelId="{390521B2-1837-428E-A2F0-932520539B36}" type="presOf" srcId="{24D21DA2-3C5E-450A-8D0E-CFA64952041A}" destId="{4F02199A-A4B9-4B9E-A2C2-44508ACE7E8F}" srcOrd="0" destOrd="0" presId="urn:microsoft.com/office/officeart/2005/8/layout/process3"/>
    <dgm:cxn modelId="{8346F6DD-7E8E-42CD-8605-715C9D9AEE0F}" srcId="{2CB377A1-A763-4601-A778-6FC68E44B4FD}" destId="{D5D0640B-1155-49C9-9BAD-AD529CDB3A06}" srcOrd="3" destOrd="0" parTransId="{7533CBF6-90F9-4D46-B49B-7832A9831A1A}" sibTransId="{AFA9CCA4-E418-4FCD-881D-342D9A1897E0}"/>
    <dgm:cxn modelId="{92918B9B-6E5B-4C08-94C7-69222AA1AB51}" srcId="{6350F4FA-82B5-4AF2-B94F-7F4240EC1CC0}" destId="{A68FCCAE-0D26-4DE1-95DF-16B5CC5FB770}" srcOrd="1" destOrd="0" parTransId="{A1C72E44-181B-4A6F-8A7E-45208E07343D}" sibTransId="{4EDE9151-777C-44AB-AF13-8910793D1B56}"/>
    <dgm:cxn modelId="{06B90BC5-866B-4E8E-B557-45DA6F4DAF23}" type="presOf" srcId="{29E5A9F0-C0A7-401C-A948-901C3F16746F}" destId="{2F13244D-3570-4055-85F1-CCC7474C6BDC}" srcOrd="1" destOrd="0" presId="urn:microsoft.com/office/officeart/2005/8/layout/process3"/>
    <dgm:cxn modelId="{0D2DCFDE-EEC1-4C43-82AD-498292209907}" type="presOf" srcId="{6928866F-C75E-4ED4-A955-339594053C49}" destId="{19414190-D6DF-403F-834A-D95BEAC65F25}" srcOrd="0" destOrd="1" presId="urn:microsoft.com/office/officeart/2005/8/layout/process3"/>
    <dgm:cxn modelId="{11DB9403-A141-4431-9488-DDE7D221ECAA}" srcId="{47D15334-6F5D-46C9-B7DC-44F09015ECCA}" destId="{CD006F1F-1440-4F7C-89B6-1EA90BE66F31}" srcOrd="1" destOrd="0" parTransId="{356C5B95-38B4-43A1-80D4-9B5564A8EC48}" sibTransId="{37558438-E9D1-472D-A7DE-A67A7BA594EF}"/>
    <dgm:cxn modelId="{837BD524-78F3-443E-A1A1-70BC6B4C94A6}" type="presOf" srcId="{CD006F1F-1440-4F7C-89B6-1EA90BE66F31}" destId="{8277D6E8-6B65-4F15-8EFC-564F2A8F82E2}" srcOrd="0" destOrd="1" presId="urn:microsoft.com/office/officeart/2005/8/layout/process3"/>
    <dgm:cxn modelId="{CBF5FE95-DCC3-4701-9287-C843378371DD}" type="presOf" srcId="{2CB377A1-A763-4601-A778-6FC68E44B4FD}" destId="{6541A009-7C03-4C7D-A66B-B25689F9EAC2}" srcOrd="0" destOrd="0" presId="urn:microsoft.com/office/officeart/2005/8/layout/process3"/>
    <dgm:cxn modelId="{287D15EB-1BD5-4C85-AFFE-C1CC96216775}" type="presOf" srcId="{6350F4FA-82B5-4AF2-B94F-7F4240EC1CC0}" destId="{3765D7E0-F29D-4786-A286-F4912F713EB5}" srcOrd="0" destOrd="0" presId="urn:microsoft.com/office/officeart/2005/8/layout/process3"/>
    <dgm:cxn modelId="{77EDC07C-5156-4587-A4FC-A56D3E982A73}" type="presOf" srcId="{FCCCCCA0-C5E2-47A6-8B3F-5C9CA9276578}" destId="{5C040600-3E57-4B8E-B66A-8578CFD294CB}" srcOrd="0" destOrd="5" presId="urn:microsoft.com/office/officeart/2005/8/layout/process3"/>
    <dgm:cxn modelId="{4D6B21D9-FF62-4C32-9E83-38707424A766}" srcId="{29E5A9F0-C0A7-401C-A948-901C3F16746F}" destId="{1D00C06E-5A29-445E-81A8-2B7497AAF072}" srcOrd="1" destOrd="0" parTransId="{9C938EAF-31A2-43F5-89DB-26743E2D55CF}" sibTransId="{588E66BA-9573-4578-B2E6-DD9507FB3663}"/>
    <dgm:cxn modelId="{C6A0A0B4-F923-4833-AE05-9CB5E2870902}" srcId="{D5D0640B-1155-49C9-9BAD-AD529CDB3A06}" destId="{6928866F-C75E-4ED4-A955-339594053C49}" srcOrd="1" destOrd="0" parTransId="{BA798BF2-0406-4A9A-9B10-D4180B0ABD6A}" sibTransId="{7B496DD2-7E86-415B-A413-2A9BA2ED1CA8}"/>
    <dgm:cxn modelId="{4726F343-AB7C-40F6-9683-2C89AF3963CB}" srcId="{47D15334-6F5D-46C9-B7DC-44F09015ECCA}" destId="{9974DA4F-C8E7-452E-A227-B654592F61CD}" srcOrd="2" destOrd="0" parTransId="{1EBD952E-70C8-48ED-8A13-1B8CDBEAD36C}" sibTransId="{6E1CC18A-0A61-4CF8-97C0-3C868407EDF0}"/>
    <dgm:cxn modelId="{1A42AC2B-822F-42C3-98B0-A5C00DD95E86}" type="presOf" srcId="{7EA2B486-9596-4693-94A3-487DAC1F2D80}" destId="{5C040600-3E57-4B8E-B66A-8578CFD294CB}" srcOrd="0" destOrd="6" presId="urn:microsoft.com/office/officeart/2005/8/layout/process3"/>
    <dgm:cxn modelId="{74C1B4A5-9F14-4F6E-B6A8-E327E6A1F0DE}" type="presOf" srcId="{47D15334-6F5D-46C9-B7DC-44F09015ECCA}" destId="{AF03E108-734C-4DD5-897B-40F82DFC5851}" srcOrd="1" destOrd="0" presId="urn:microsoft.com/office/officeart/2005/8/layout/process3"/>
    <dgm:cxn modelId="{16F81777-809B-4914-BBD3-BE27F919BCDB}" type="presOf" srcId="{B263D998-01B8-478A-B921-8298F8DA94BA}" destId="{75ADC632-8168-4035-B828-9B652BBE195B}" srcOrd="1" destOrd="0" presId="urn:microsoft.com/office/officeart/2005/8/layout/process3"/>
    <dgm:cxn modelId="{878FA5D3-A996-4990-8DF0-6F0BD1ED7C4B}" type="presOf" srcId="{9974DA4F-C8E7-452E-A227-B654592F61CD}" destId="{8277D6E8-6B65-4F15-8EFC-564F2A8F82E2}" srcOrd="0" destOrd="2" presId="urn:microsoft.com/office/officeart/2005/8/layout/process3"/>
    <dgm:cxn modelId="{0C121559-B8DF-449F-8FDC-0514CE30F662}" type="presOf" srcId="{1D00C06E-5A29-445E-81A8-2B7497AAF072}" destId="{5C040600-3E57-4B8E-B66A-8578CFD294CB}" srcOrd="0" destOrd="1" presId="urn:microsoft.com/office/officeart/2005/8/layout/process3"/>
    <dgm:cxn modelId="{82883DF3-1082-4D8D-9C88-F4ACD8FD1847}" type="presOf" srcId="{47D15334-6F5D-46C9-B7DC-44F09015ECCA}" destId="{9023BBFB-6D8C-4454-B268-5E5481D519B5}" srcOrd="0" destOrd="0" presId="urn:microsoft.com/office/officeart/2005/8/layout/process3"/>
    <dgm:cxn modelId="{3D7266F3-D28A-4299-B2D1-585083738AB9}" srcId="{29E5A9F0-C0A7-401C-A948-901C3F16746F}" destId="{44C2871C-9C02-4475-BF77-02727B81B710}" srcOrd="0" destOrd="0" parTransId="{7687ADB7-7ABF-4E76-90AE-86B16E1EFCA2}" sibTransId="{832EC92A-5ED3-4E85-90D0-E96AD22FA4B2}"/>
    <dgm:cxn modelId="{CC17F039-A1F3-491C-9026-37DE6EDC7845}" type="presOf" srcId="{D5D0640B-1155-49C9-9BAD-AD529CDB3A06}" destId="{D6008377-FB63-49EC-B394-BFC6C0FE2F46}" srcOrd="0" destOrd="0" presId="urn:microsoft.com/office/officeart/2005/8/layout/process3"/>
    <dgm:cxn modelId="{61E9C592-A65A-488D-82F9-C843AF9D89B1}" type="presOf" srcId="{B49A4A2C-9811-4718-B8D2-3DD83EBE2E01}" destId="{5C040600-3E57-4B8E-B66A-8578CFD294CB}" srcOrd="0" destOrd="3" presId="urn:microsoft.com/office/officeart/2005/8/layout/process3"/>
    <dgm:cxn modelId="{A73104BD-0647-498B-A773-D1027D603DD2}" srcId="{47D15334-6F5D-46C9-B7DC-44F09015ECCA}" destId="{83727E6F-2EBF-478E-83E0-235EFB53D6C9}" srcOrd="3" destOrd="0" parTransId="{4EC84F96-E972-4AEA-83CF-21CE0CC2D115}" sibTransId="{BD194118-E080-4D10-9FEC-4BEA4B946DAB}"/>
    <dgm:cxn modelId="{C51B5D14-C79A-42BD-8281-D222F07C3089}" type="presOf" srcId="{44C2871C-9C02-4475-BF77-02727B81B710}" destId="{5C040600-3E57-4B8E-B66A-8578CFD294CB}" srcOrd="0" destOrd="0" presId="urn:microsoft.com/office/officeart/2005/8/layout/process3"/>
    <dgm:cxn modelId="{61F404C0-F02E-43DC-A839-802492EB0357}" type="presOf" srcId="{BA2BD0A8-82D4-4E18-AB13-266B6F206787}" destId="{E56E76BC-FCDD-4A78-AAD6-52C7A536C365}" srcOrd="0" destOrd="0" presId="urn:microsoft.com/office/officeart/2005/8/layout/process3"/>
    <dgm:cxn modelId="{7B544F9E-45A1-47EA-B2D5-DA057444C852}" type="presOf" srcId="{A0A60DCD-FD4F-44DD-8E56-013A4F9B327A}" destId="{EC27A0C7-174D-4E66-BAF0-8E48FEE6A06D}" srcOrd="0" destOrd="3" presId="urn:microsoft.com/office/officeart/2005/8/layout/process3"/>
    <dgm:cxn modelId="{63B545E4-D8B9-40A0-9947-9FE9E73E2044}" type="presOf" srcId="{6350F4FA-82B5-4AF2-B94F-7F4240EC1CC0}" destId="{1CBC3D04-6BB8-406E-9BB7-D3ABCDDFCBF4}" srcOrd="1" destOrd="0" presId="urn:microsoft.com/office/officeart/2005/8/layout/process3"/>
    <dgm:cxn modelId="{ED3C9341-365C-4AF1-96AD-C17B388ACDFD}" type="presOf" srcId="{A68FCCAE-0D26-4DE1-95DF-16B5CC5FB770}" destId="{EC27A0C7-174D-4E66-BAF0-8E48FEE6A06D}" srcOrd="0" destOrd="1" presId="urn:microsoft.com/office/officeart/2005/8/layout/process3"/>
    <dgm:cxn modelId="{DDC7A903-4F91-4692-AD2E-250838989A3C}" type="presOf" srcId="{ACB92DA8-353B-4C8A-A9BD-B23A77708681}" destId="{EC27A0C7-174D-4E66-BAF0-8E48FEE6A06D}" srcOrd="0" destOrd="0" presId="urn:microsoft.com/office/officeart/2005/8/layout/process3"/>
    <dgm:cxn modelId="{22CC17C2-1BFF-4D26-ACF2-C80BB173B68F}" type="presOf" srcId="{7DA4C257-BBD9-483C-BB65-AEC588FE433F}" destId="{5C040600-3E57-4B8E-B66A-8578CFD294CB}" srcOrd="0" destOrd="2" presId="urn:microsoft.com/office/officeart/2005/8/layout/process3"/>
    <dgm:cxn modelId="{18EBB4F1-D982-44C1-A7DD-2A68204AD0C0}" type="presParOf" srcId="{6541A009-7C03-4C7D-A66B-B25689F9EAC2}" destId="{BE1D7CC1-092E-499E-BBE9-593CB2393E53}" srcOrd="0" destOrd="0" presId="urn:microsoft.com/office/officeart/2005/8/layout/process3"/>
    <dgm:cxn modelId="{8071BCFD-2B04-46FA-A719-686351ECBFB8}" type="presParOf" srcId="{BE1D7CC1-092E-499E-BBE9-593CB2393E53}" destId="{9023BBFB-6D8C-4454-B268-5E5481D519B5}" srcOrd="0" destOrd="0" presId="urn:microsoft.com/office/officeart/2005/8/layout/process3"/>
    <dgm:cxn modelId="{C1FD032D-607B-41CB-9271-A5D7EAD497DA}" type="presParOf" srcId="{BE1D7CC1-092E-499E-BBE9-593CB2393E53}" destId="{AF03E108-734C-4DD5-897B-40F82DFC5851}" srcOrd="1" destOrd="0" presId="urn:microsoft.com/office/officeart/2005/8/layout/process3"/>
    <dgm:cxn modelId="{C90D0DD3-AAAA-443F-9990-C743946068F8}" type="presParOf" srcId="{BE1D7CC1-092E-499E-BBE9-593CB2393E53}" destId="{8277D6E8-6B65-4F15-8EFC-564F2A8F82E2}" srcOrd="2" destOrd="0" presId="urn:microsoft.com/office/officeart/2005/8/layout/process3"/>
    <dgm:cxn modelId="{813D3D3D-3132-420C-AE55-582D69F79CB2}" type="presParOf" srcId="{6541A009-7C03-4C7D-A66B-B25689F9EAC2}" destId="{3C8D81E7-0749-42D2-A686-BF4C3838139D}" srcOrd="1" destOrd="0" presId="urn:microsoft.com/office/officeart/2005/8/layout/process3"/>
    <dgm:cxn modelId="{F705B65C-AA93-4FF8-B28E-8EB1C193412D}" type="presParOf" srcId="{3C8D81E7-0749-42D2-A686-BF4C3838139D}" destId="{75ADC632-8168-4035-B828-9B652BBE195B}" srcOrd="0" destOrd="0" presId="urn:microsoft.com/office/officeart/2005/8/layout/process3"/>
    <dgm:cxn modelId="{FBC34E65-1D5E-45E7-8C2D-95041892E6CE}" type="presParOf" srcId="{6541A009-7C03-4C7D-A66B-B25689F9EAC2}" destId="{B57C0549-757D-4C7C-BD09-2B2E9FB0A02E}" srcOrd="2" destOrd="0" presId="urn:microsoft.com/office/officeart/2005/8/layout/process3"/>
    <dgm:cxn modelId="{6C739DCA-ACCF-4F18-8829-D92512AFD36A}" type="presParOf" srcId="{B57C0549-757D-4C7C-BD09-2B2E9FB0A02E}" destId="{3765D7E0-F29D-4786-A286-F4912F713EB5}" srcOrd="0" destOrd="0" presId="urn:microsoft.com/office/officeart/2005/8/layout/process3"/>
    <dgm:cxn modelId="{E2151CBC-DD30-45D2-81DC-FF08D8B0EB1B}" type="presParOf" srcId="{B57C0549-757D-4C7C-BD09-2B2E9FB0A02E}" destId="{1CBC3D04-6BB8-406E-9BB7-D3ABCDDFCBF4}" srcOrd="1" destOrd="0" presId="urn:microsoft.com/office/officeart/2005/8/layout/process3"/>
    <dgm:cxn modelId="{28CB49DA-B0B9-4439-A588-42BBA746E025}" type="presParOf" srcId="{B57C0549-757D-4C7C-BD09-2B2E9FB0A02E}" destId="{EC27A0C7-174D-4E66-BAF0-8E48FEE6A06D}" srcOrd="2" destOrd="0" presId="urn:microsoft.com/office/officeart/2005/8/layout/process3"/>
    <dgm:cxn modelId="{CD1E050F-2FDC-44B4-A7F3-7594118F7C00}" type="presParOf" srcId="{6541A009-7C03-4C7D-A66B-B25689F9EAC2}" destId="{E56E76BC-FCDD-4A78-AAD6-52C7A536C365}" srcOrd="3" destOrd="0" presId="urn:microsoft.com/office/officeart/2005/8/layout/process3"/>
    <dgm:cxn modelId="{02FD4771-E977-4AE8-826B-AF40F5A5BA6E}" type="presParOf" srcId="{E56E76BC-FCDD-4A78-AAD6-52C7A536C365}" destId="{392EB2CD-405D-4EF7-9C69-EE8F19CF6C05}" srcOrd="0" destOrd="0" presId="urn:microsoft.com/office/officeart/2005/8/layout/process3"/>
    <dgm:cxn modelId="{F36FB53E-B571-44D1-9502-315BB92667CB}" type="presParOf" srcId="{6541A009-7C03-4C7D-A66B-B25689F9EAC2}" destId="{C722A79A-EDF5-489C-AC34-6084346102F6}" srcOrd="4" destOrd="0" presId="urn:microsoft.com/office/officeart/2005/8/layout/process3"/>
    <dgm:cxn modelId="{84BC812B-4A99-4598-A69D-815231C15D59}" type="presParOf" srcId="{C722A79A-EDF5-489C-AC34-6084346102F6}" destId="{A3C0F057-2933-43C6-BBC2-2ABD4AB36FE3}" srcOrd="0" destOrd="0" presId="urn:microsoft.com/office/officeart/2005/8/layout/process3"/>
    <dgm:cxn modelId="{77953519-93F8-4A37-88AA-351DE74596BD}" type="presParOf" srcId="{C722A79A-EDF5-489C-AC34-6084346102F6}" destId="{2F13244D-3570-4055-85F1-CCC7474C6BDC}" srcOrd="1" destOrd="0" presId="urn:microsoft.com/office/officeart/2005/8/layout/process3"/>
    <dgm:cxn modelId="{AC2FDEFA-3BF1-442D-B278-775183A6834C}" type="presParOf" srcId="{C722A79A-EDF5-489C-AC34-6084346102F6}" destId="{5C040600-3E57-4B8E-B66A-8578CFD294CB}" srcOrd="2" destOrd="0" presId="urn:microsoft.com/office/officeart/2005/8/layout/process3"/>
    <dgm:cxn modelId="{C6309E5B-14F2-4BD4-B505-D35072DD8AEF}" type="presParOf" srcId="{6541A009-7C03-4C7D-A66B-B25689F9EAC2}" destId="{4F02199A-A4B9-4B9E-A2C2-44508ACE7E8F}" srcOrd="5" destOrd="0" presId="urn:microsoft.com/office/officeart/2005/8/layout/process3"/>
    <dgm:cxn modelId="{141B3961-4D43-4921-9226-B4B14FF2D0CA}" type="presParOf" srcId="{4F02199A-A4B9-4B9E-A2C2-44508ACE7E8F}" destId="{A8C30D22-82E7-4218-ACE5-AEC8EC4D36AD}" srcOrd="0" destOrd="0" presId="urn:microsoft.com/office/officeart/2005/8/layout/process3"/>
    <dgm:cxn modelId="{BD6D84CD-F406-4C44-931F-1DA1DFCD2D1D}" type="presParOf" srcId="{6541A009-7C03-4C7D-A66B-B25689F9EAC2}" destId="{BC80601D-5B08-462A-B19F-D0136AA34D34}" srcOrd="6" destOrd="0" presId="urn:microsoft.com/office/officeart/2005/8/layout/process3"/>
    <dgm:cxn modelId="{15B618B5-E25B-4FB7-9FB6-FC472B43330C}" type="presParOf" srcId="{BC80601D-5B08-462A-B19F-D0136AA34D34}" destId="{D6008377-FB63-49EC-B394-BFC6C0FE2F46}" srcOrd="0" destOrd="0" presId="urn:microsoft.com/office/officeart/2005/8/layout/process3"/>
    <dgm:cxn modelId="{C1C001CC-47A5-412A-9FA7-5F7A5FB70DDA}" type="presParOf" srcId="{BC80601D-5B08-462A-B19F-D0136AA34D34}" destId="{FFCEC7E3-FDD3-4403-A944-EBD59DB8E440}" srcOrd="1" destOrd="0" presId="urn:microsoft.com/office/officeart/2005/8/layout/process3"/>
    <dgm:cxn modelId="{79A1EA7A-6681-44FF-8DE2-C67701946DD7}" type="presParOf" srcId="{BC80601D-5B08-462A-B19F-D0136AA34D34}" destId="{19414190-D6DF-403F-834A-D95BEAC65F25}" srcOrd="2" destOrd="0" presId="urn:microsoft.com/office/officeart/2005/8/layout/process3"/>
  </dgm:cxnLst>
  <dgm:bg>
    <a:solidFill>
      <a:schemeClr val="tx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D2D6-6795-4B21-AD5E-51EEB6FF849A}">
      <dsp:nvSpPr>
        <dsp:cNvPr id="0" name=""/>
        <dsp:cNvSpPr/>
      </dsp:nvSpPr>
      <dsp:spPr>
        <a:xfrm>
          <a:off x="-3106164" y="611312"/>
          <a:ext cx="3704975" cy="3704975"/>
        </a:xfrm>
        <a:prstGeom prst="blockArc">
          <a:avLst>
            <a:gd name="adj1" fmla="val 18900000"/>
            <a:gd name="adj2" fmla="val 2700000"/>
            <a:gd name="adj3" fmla="val 583"/>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28BC0-47C0-4071-9D05-91DBA479FC43}">
      <dsp:nvSpPr>
        <dsp:cNvPr id="0" name=""/>
        <dsp:cNvSpPr/>
      </dsp:nvSpPr>
      <dsp:spPr>
        <a:xfrm>
          <a:off x="314115" y="1300794"/>
          <a:ext cx="1850386" cy="4228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638" tIns="30480" rIns="30480" bIns="30480" numCol="1" spcCol="1270" anchor="ctr" anchorCtr="0">
          <a:noAutofit/>
        </a:bodyPr>
        <a:lstStyle/>
        <a:p>
          <a:pPr lvl="0" algn="l" defTabSz="533400">
            <a:lnSpc>
              <a:spcPct val="90000"/>
            </a:lnSpc>
            <a:spcBef>
              <a:spcPct val="0"/>
            </a:spcBef>
            <a:spcAft>
              <a:spcPct val="35000"/>
            </a:spcAft>
          </a:pPr>
          <a:r>
            <a:rPr lang="en-US" sz="1200" kern="1200" dirty="0" err="1" smtClean="0">
              <a:latin typeface="Caveat" charset="0"/>
            </a:rPr>
            <a:t>Ethio</a:t>
          </a:r>
          <a:r>
            <a:rPr lang="en-US" sz="1200" kern="1200" dirty="0" smtClean="0">
              <a:latin typeface="Caveat" charset="0"/>
            </a:rPr>
            <a:t>-Re</a:t>
          </a:r>
          <a:endParaRPr lang="en-US" sz="1200" kern="1200" dirty="0">
            <a:latin typeface="Caveat" charset="0"/>
          </a:endParaRPr>
        </a:p>
      </dsp:txBody>
      <dsp:txXfrm>
        <a:off x="314115" y="1300794"/>
        <a:ext cx="1850386" cy="422851"/>
      </dsp:txXfrm>
    </dsp:sp>
    <dsp:sp modelId="{FA9298F9-499A-4FBE-8CC1-A4285D706F67}">
      <dsp:nvSpPr>
        <dsp:cNvPr id="0" name=""/>
        <dsp:cNvSpPr/>
      </dsp:nvSpPr>
      <dsp:spPr>
        <a:xfrm>
          <a:off x="49833" y="1247937"/>
          <a:ext cx="528563" cy="52856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6BBB18-1C16-42FE-8EE9-F342C9C9440C}">
      <dsp:nvSpPr>
        <dsp:cNvPr id="0" name=""/>
        <dsp:cNvSpPr/>
      </dsp:nvSpPr>
      <dsp:spPr>
        <a:xfrm>
          <a:off x="556546" y="1935181"/>
          <a:ext cx="1607955" cy="4228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638"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Where are we?</a:t>
          </a:r>
          <a:endParaRPr lang="en-US" sz="1200" kern="1200" dirty="0">
            <a:latin typeface="Caveat" charset="0"/>
          </a:endParaRPr>
        </a:p>
      </dsp:txBody>
      <dsp:txXfrm>
        <a:off x="556546" y="1935181"/>
        <a:ext cx="1607955" cy="422851"/>
      </dsp:txXfrm>
    </dsp:sp>
    <dsp:sp modelId="{06636EEF-B53E-45EE-8526-B87C181251D7}">
      <dsp:nvSpPr>
        <dsp:cNvPr id="0" name=""/>
        <dsp:cNvSpPr/>
      </dsp:nvSpPr>
      <dsp:spPr>
        <a:xfrm>
          <a:off x="292264" y="1882324"/>
          <a:ext cx="528563" cy="52856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F633A-2F48-4F2C-843D-BE0B90CAC974}">
      <dsp:nvSpPr>
        <dsp:cNvPr id="0" name=""/>
        <dsp:cNvSpPr/>
      </dsp:nvSpPr>
      <dsp:spPr>
        <a:xfrm>
          <a:off x="556546" y="2569567"/>
          <a:ext cx="1607955" cy="4228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638"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Prospects and challenges </a:t>
          </a:r>
          <a:endParaRPr lang="en-US" sz="1200" kern="1200" dirty="0">
            <a:latin typeface="Caveat" charset="0"/>
          </a:endParaRPr>
        </a:p>
      </dsp:txBody>
      <dsp:txXfrm>
        <a:off x="556546" y="2569567"/>
        <a:ext cx="1607955" cy="422851"/>
      </dsp:txXfrm>
    </dsp:sp>
    <dsp:sp modelId="{26C4969C-9A1B-4CAB-83EB-1C1CF5EEFE18}">
      <dsp:nvSpPr>
        <dsp:cNvPr id="0" name=""/>
        <dsp:cNvSpPr/>
      </dsp:nvSpPr>
      <dsp:spPr>
        <a:xfrm>
          <a:off x="292264" y="2516711"/>
          <a:ext cx="528563" cy="52856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0820A-0F06-4832-8ACE-87B525F2753D}">
      <dsp:nvSpPr>
        <dsp:cNvPr id="0" name=""/>
        <dsp:cNvSpPr/>
      </dsp:nvSpPr>
      <dsp:spPr>
        <a:xfrm>
          <a:off x="314115" y="3203954"/>
          <a:ext cx="1850386" cy="4228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638"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The road ahead</a:t>
          </a:r>
          <a:endParaRPr lang="en-US" sz="1200" kern="1200" dirty="0">
            <a:latin typeface="Caveat" charset="0"/>
          </a:endParaRPr>
        </a:p>
      </dsp:txBody>
      <dsp:txXfrm>
        <a:off x="314115" y="3203954"/>
        <a:ext cx="1850386" cy="422851"/>
      </dsp:txXfrm>
    </dsp:sp>
    <dsp:sp modelId="{96EE8A71-A565-4993-9F7C-8769AF6BF28B}">
      <dsp:nvSpPr>
        <dsp:cNvPr id="0" name=""/>
        <dsp:cNvSpPr/>
      </dsp:nvSpPr>
      <dsp:spPr>
        <a:xfrm>
          <a:off x="49833" y="3151098"/>
          <a:ext cx="528563" cy="528563"/>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4EC14-540D-426C-860F-486B19ABF64E}">
      <dsp:nvSpPr>
        <dsp:cNvPr id="0" name=""/>
        <dsp:cNvSpPr/>
      </dsp:nvSpPr>
      <dsp:spPr>
        <a:xfrm>
          <a:off x="1507512" y="0"/>
          <a:ext cx="5299572" cy="3312233"/>
        </a:xfrm>
        <a:prstGeom prst="swooshArrow">
          <a:avLst>
            <a:gd name="adj1" fmla="val 25000"/>
            <a:gd name="adj2" fmla="val 25000"/>
          </a:avLst>
        </a:prstGeom>
        <a:solidFill>
          <a:srgbClr val="FFC000"/>
        </a:solidFill>
        <a:ln>
          <a:noFill/>
        </a:ln>
        <a:effectLst/>
      </dsp:spPr>
      <dsp:style>
        <a:lnRef idx="0">
          <a:scrgbClr r="0" g="0" b="0"/>
        </a:lnRef>
        <a:fillRef idx="1">
          <a:scrgbClr r="0" g="0" b="0"/>
        </a:fillRef>
        <a:effectRef idx="0">
          <a:scrgbClr r="0" g="0" b="0"/>
        </a:effectRef>
        <a:fontRef idx="minor"/>
      </dsp:style>
    </dsp:sp>
    <dsp:sp modelId="{051935B5-360F-41AC-A8A0-76845C34516B}">
      <dsp:nvSpPr>
        <dsp:cNvPr id="0" name=""/>
        <dsp:cNvSpPr/>
      </dsp:nvSpPr>
      <dsp:spPr>
        <a:xfrm>
          <a:off x="2029520" y="2462976"/>
          <a:ext cx="121890" cy="121890"/>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43D92A-28BF-4B2B-A22C-4C7484377B1B}">
      <dsp:nvSpPr>
        <dsp:cNvPr id="0" name=""/>
        <dsp:cNvSpPr/>
      </dsp:nvSpPr>
      <dsp:spPr>
        <a:xfrm>
          <a:off x="2090465" y="2523921"/>
          <a:ext cx="906226" cy="788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587" tIns="0" rIns="0" bIns="0" numCol="1" spcCol="1270" anchor="t" anchorCtr="0">
          <a:noAutofit/>
        </a:bodyPr>
        <a:lstStyle/>
        <a:p>
          <a:pPr lvl="0" algn="l" defTabSz="755650">
            <a:lnSpc>
              <a:spcPct val="90000"/>
            </a:lnSpc>
            <a:spcBef>
              <a:spcPct val="0"/>
            </a:spcBef>
            <a:spcAft>
              <a:spcPct val="35000"/>
            </a:spcAft>
          </a:pPr>
          <a:r>
            <a:rPr lang="en-US" sz="1700" kern="1200" dirty="0" err="1" smtClean="0">
              <a:solidFill>
                <a:schemeClr val="bg1"/>
              </a:solidFill>
              <a:latin typeface="Agency FB" pitchFamily="34" charset="0"/>
            </a:rPr>
            <a:t>Labour</a:t>
          </a:r>
          <a:r>
            <a:rPr lang="en-US" sz="1700" kern="1200" dirty="0" smtClean="0">
              <a:solidFill>
                <a:schemeClr val="bg1"/>
              </a:solidFill>
              <a:latin typeface="Agency FB" pitchFamily="34" charset="0"/>
            </a:rPr>
            <a:t> Union</a:t>
          </a:r>
        </a:p>
        <a:p>
          <a:pPr lvl="0" algn="l" defTabSz="755650">
            <a:lnSpc>
              <a:spcPct val="90000"/>
            </a:lnSpc>
            <a:spcBef>
              <a:spcPct val="0"/>
            </a:spcBef>
            <a:spcAft>
              <a:spcPct val="35000"/>
            </a:spcAft>
          </a:pPr>
          <a:r>
            <a:rPr lang="en-US" sz="1700" kern="1200" dirty="0" smtClean="0">
              <a:solidFill>
                <a:schemeClr val="bg1"/>
              </a:solidFill>
              <a:latin typeface="Agency FB" pitchFamily="34" charset="0"/>
            </a:rPr>
            <a:t>0.01% </a:t>
          </a:r>
          <a:endParaRPr lang="en-US" sz="1700" kern="1200" dirty="0">
            <a:solidFill>
              <a:schemeClr val="bg1"/>
            </a:solidFill>
            <a:latin typeface="Agency FB" pitchFamily="34" charset="0"/>
          </a:endParaRPr>
        </a:p>
      </dsp:txBody>
      <dsp:txXfrm>
        <a:off x="2090465" y="2523921"/>
        <a:ext cx="906226" cy="788311"/>
      </dsp:txXfrm>
    </dsp:sp>
    <dsp:sp modelId="{9989D802-7DEE-45B2-9C2A-A3A57154CAA9}">
      <dsp:nvSpPr>
        <dsp:cNvPr id="0" name=""/>
        <dsp:cNvSpPr/>
      </dsp:nvSpPr>
      <dsp:spPr>
        <a:xfrm>
          <a:off x="2890701" y="1692551"/>
          <a:ext cx="211982" cy="211982"/>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00081-0A1F-4835-B242-B29418D04755}">
      <dsp:nvSpPr>
        <dsp:cNvPr id="0" name=""/>
        <dsp:cNvSpPr/>
      </dsp:nvSpPr>
      <dsp:spPr>
        <a:xfrm>
          <a:off x="2996692" y="1798542"/>
          <a:ext cx="1112910" cy="1513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25" tIns="0" rIns="0" bIns="0" numCol="1" spcCol="1270" anchor="t" anchorCtr="0">
          <a:noAutofit/>
        </a:bodyPr>
        <a:lstStyle/>
        <a:p>
          <a:pPr lvl="0" algn="l" defTabSz="755650">
            <a:lnSpc>
              <a:spcPct val="90000"/>
            </a:lnSpc>
            <a:spcBef>
              <a:spcPct val="0"/>
            </a:spcBef>
            <a:spcAft>
              <a:spcPct val="35000"/>
            </a:spcAft>
          </a:pPr>
          <a:r>
            <a:rPr lang="en-US" sz="1700" kern="1200" dirty="0" smtClean="0">
              <a:solidFill>
                <a:schemeClr val="bg1"/>
              </a:solidFill>
              <a:latin typeface="Agency FB" pitchFamily="34" charset="0"/>
            </a:rPr>
            <a:t>Individuals</a:t>
          </a:r>
        </a:p>
        <a:p>
          <a:pPr lvl="0" algn="l" defTabSz="755650">
            <a:lnSpc>
              <a:spcPct val="90000"/>
            </a:lnSpc>
            <a:spcBef>
              <a:spcPct val="0"/>
            </a:spcBef>
            <a:spcAft>
              <a:spcPct val="35000"/>
            </a:spcAft>
          </a:pPr>
          <a:r>
            <a:rPr lang="en-US" sz="1700" kern="1200" dirty="0" smtClean="0">
              <a:solidFill>
                <a:schemeClr val="bg1"/>
              </a:solidFill>
              <a:latin typeface="Agency FB" pitchFamily="34" charset="0"/>
            </a:rPr>
            <a:t>2.33% </a:t>
          </a:r>
          <a:endParaRPr lang="en-US" sz="1700" kern="1200" dirty="0">
            <a:solidFill>
              <a:schemeClr val="bg1"/>
            </a:solidFill>
            <a:latin typeface="Agency FB" pitchFamily="34" charset="0"/>
          </a:endParaRPr>
        </a:p>
      </dsp:txBody>
      <dsp:txXfrm>
        <a:off x="2996692" y="1798542"/>
        <a:ext cx="1112910" cy="1513690"/>
      </dsp:txXfrm>
    </dsp:sp>
    <dsp:sp modelId="{98E0A626-D6CD-4034-9451-6C3FE1B35A71}">
      <dsp:nvSpPr>
        <dsp:cNvPr id="0" name=""/>
        <dsp:cNvSpPr/>
      </dsp:nvSpPr>
      <dsp:spPr>
        <a:xfrm>
          <a:off x="3990362" y="1124834"/>
          <a:ext cx="280877" cy="280877"/>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2FD9A0-E45F-4C17-92F6-22D1805A990A}">
      <dsp:nvSpPr>
        <dsp:cNvPr id="0" name=""/>
        <dsp:cNvSpPr/>
      </dsp:nvSpPr>
      <dsp:spPr>
        <a:xfrm>
          <a:off x="4130801" y="1265273"/>
          <a:ext cx="1112910" cy="204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1" tIns="0" rIns="0" bIns="0" numCol="1" spcCol="1270" anchor="t" anchorCtr="0">
          <a:noAutofit/>
        </a:bodyPr>
        <a:lstStyle/>
        <a:p>
          <a:pPr lvl="0" algn="l" defTabSz="755650">
            <a:lnSpc>
              <a:spcPct val="90000"/>
            </a:lnSpc>
            <a:spcBef>
              <a:spcPct val="0"/>
            </a:spcBef>
            <a:spcAft>
              <a:spcPct val="35000"/>
            </a:spcAft>
          </a:pPr>
          <a:r>
            <a:rPr lang="en-US" sz="1700" kern="1200" dirty="0" smtClean="0">
              <a:solidFill>
                <a:schemeClr val="tx1"/>
              </a:solidFill>
              <a:latin typeface="Agency FB" pitchFamily="34" charset="0"/>
            </a:rPr>
            <a:t>Banks</a:t>
          </a:r>
        </a:p>
        <a:p>
          <a:pPr lvl="0" algn="l" defTabSz="755650">
            <a:lnSpc>
              <a:spcPct val="90000"/>
            </a:lnSpc>
            <a:spcBef>
              <a:spcPct val="0"/>
            </a:spcBef>
            <a:spcAft>
              <a:spcPct val="35000"/>
            </a:spcAft>
          </a:pPr>
          <a:r>
            <a:rPr lang="en-US" sz="1700" kern="1200" dirty="0" smtClean="0">
              <a:solidFill>
                <a:schemeClr val="bg1"/>
              </a:solidFill>
              <a:latin typeface="Agency FB" pitchFamily="34" charset="0"/>
            </a:rPr>
            <a:t>30.76% </a:t>
          </a:r>
          <a:endParaRPr lang="en-US" sz="1700" kern="1200" dirty="0">
            <a:solidFill>
              <a:schemeClr val="bg1"/>
            </a:solidFill>
            <a:latin typeface="Agency FB" pitchFamily="34" charset="0"/>
          </a:endParaRPr>
        </a:p>
      </dsp:txBody>
      <dsp:txXfrm>
        <a:off x="4130801" y="1265273"/>
        <a:ext cx="1112910" cy="2046959"/>
      </dsp:txXfrm>
    </dsp:sp>
    <dsp:sp modelId="{24B791C9-39E2-41F5-838D-520F81076A9B}">
      <dsp:nvSpPr>
        <dsp:cNvPr id="0" name=""/>
        <dsp:cNvSpPr/>
      </dsp:nvSpPr>
      <dsp:spPr>
        <a:xfrm>
          <a:off x="5188065" y="749227"/>
          <a:ext cx="376269" cy="376269"/>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F0AB5-969C-4D76-BFCC-E5AB98A89A27}">
      <dsp:nvSpPr>
        <dsp:cNvPr id="0" name=""/>
        <dsp:cNvSpPr/>
      </dsp:nvSpPr>
      <dsp:spPr>
        <a:xfrm>
          <a:off x="5376200" y="937361"/>
          <a:ext cx="1112910" cy="237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378" tIns="0" rIns="0" bIns="0" numCol="1" spcCol="1270" anchor="t" anchorCtr="0">
          <a:noAutofit/>
        </a:bodyPr>
        <a:lstStyle/>
        <a:p>
          <a:pPr lvl="0" algn="l" defTabSz="755650">
            <a:lnSpc>
              <a:spcPct val="90000"/>
            </a:lnSpc>
            <a:spcBef>
              <a:spcPct val="0"/>
            </a:spcBef>
            <a:spcAft>
              <a:spcPct val="35000"/>
            </a:spcAft>
          </a:pPr>
          <a:r>
            <a:rPr lang="en-US" sz="1700" kern="1200" dirty="0" smtClean="0">
              <a:solidFill>
                <a:schemeClr val="tx1"/>
              </a:solidFill>
              <a:latin typeface="Agency FB" pitchFamily="34" charset="0"/>
            </a:rPr>
            <a:t>Insurance Companies</a:t>
          </a:r>
        </a:p>
        <a:p>
          <a:pPr lvl="0" algn="l" defTabSz="755650">
            <a:lnSpc>
              <a:spcPct val="90000"/>
            </a:lnSpc>
            <a:spcBef>
              <a:spcPct val="0"/>
            </a:spcBef>
            <a:spcAft>
              <a:spcPct val="35000"/>
            </a:spcAft>
          </a:pPr>
          <a:r>
            <a:rPr lang="en-US" sz="1700" kern="1200" dirty="0" smtClean="0">
              <a:solidFill>
                <a:schemeClr val="bg1"/>
              </a:solidFill>
              <a:latin typeface="Agency FB" pitchFamily="34" charset="0"/>
            </a:rPr>
            <a:t>66.9%</a:t>
          </a:r>
          <a:endParaRPr lang="en-US" sz="1700" kern="1200" dirty="0">
            <a:solidFill>
              <a:schemeClr val="bg1"/>
            </a:solidFill>
            <a:latin typeface="Agency FB" pitchFamily="34" charset="0"/>
          </a:endParaRPr>
        </a:p>
      </dsp:txBody>
      <dsp:txXfrm>
        <a:off x="5376200" y="937361"/>
        <a:ext cx="1112910" cy="2374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8D36F-F98B-4C55-8D03-FD6A0871A9BE}">
      <dsp:nvSpPr>
        <dsp:cNvPr id="0" name=""/>
        <dsp:cNvSpPr/>
      </dsp:nvSpPr>
      <dsp:spPr>
        <a:xfrm>
          <a:off x="0" y="942301"/>
          <a:ext cx="3541295" cy="515747"/>
        </a:xfrm>
        <a:prstGeom prst="rightArrow">
          <a:avLst>
            <a:gd name="adj1" fmla="val 50000"/>
            <a:gd name="adj2" fmla="val 5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81875" numCol="1" spcCol="1270" anchor="ctr" anchorCtr="0">
          <a:noAutofit/>
        </a:bodyPr>
        <a:lstStyle/>
        <a:p>
          <a:pPr lvl="0" algn="l" defTabSz="444500">
            <a:lnSpc>
              <a:spcPct val="90000"/>
            </a:lnSpc>
            <a:spcBef>
              <a:spcPct val="0"/>
            </a:spcBef>
            <a:spcAft>
              <a:spcPct val="35000"/>
            </a:spcAft>
          </a:pPr>
          <a:r>
            <a:rPr lang="en-US" sz="1000" kern="1200" dirty="0" smtClean="0">
              <a:solidFill>
                <a:schemeClr val="tx1"/>
              </a:solidFill>
            </a:rPr>
            <a:t>Insurers</a:t>
          </a:r>
          <a:endParaRPr lang="en-US" sz="1000" kern="1200" dirty="0">
            <a:solidFill>
              <a:schemeClr val="tx1"/>
            </a:solidFill>
          </a:endParaRPr>
        </a:p>
      </dsp:txBody>
      <dsp:txXfrm>
        <a:off x="0" y="1071238"/>
        <a:ext cx="3412358" cy="257873"/>
      </dsp:txXfrm>
    </dsp:sp>
    <dsp:sp modelId="{6726F720-DBBE-4E21-8317-A75857BE4353}">
      <dsp:nvSpPr>
        <dsp:cNvPr id="0" name=""/>
        <dsp:cNvSpPr/>
      </dsp:nvSpPr>
      <dsp:spPr>
        <a:xfrm>
          <a:off x="0" y="1340016"/>
          <a:ext cx="1090718" cy="99351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17</a:t>
          </a:r>
          <a:endParaRPr lang="en-US" sz="1000" kern="1200" dirty="0"/>
        </a:p>
      </dsp:txBody>
      <dsp:txXfrm>
        <a:off x="0" y="1340016"/>
        <a:ext cx="1090718" cy="993519"/>
      </dsp:txXfrm>
    </dsp:sp>
    <dsp:sp modelId="{FA8DE76C-F492-423D-BFF3-0A2076421D12}">
      <dsp:nvSpPr>
        <dsp:cNvPr id="0" name=""/>
        <dsp:cNvSpPr/>
      </dsp:nvSpPr>
      <dsp:spPr>
        <a:xfrm>
          <a:off x="1090718" y="1114216"/>
          <a:ext cx="2450576" cy="515747"/>
        </a:xfrm>
        <a:prstGeom prst="rightArrow">
          <a:avLst>
            <a:gd name="adj1" fmla="val 50000"/>
            <a:gd name="adj2" fmla="val 50000"/>
          </a:avLst>
        </a:prstGeom>
        <a:solidFill>
          <a:schemeClr val="accent4">
            <a:hueOff val="1754092"/>
            <a:satOff val="4262"/>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81875" numCol="1" spcCol="1270" anchor="ctr" anchorCtr="0">
          <a:noAutofit/>
        </a:bodyPr>
        <a:lstStyle/>
        <a:p>
          <a:pPr lvl="0" algn="l" defTabSz="444500">
            <a:lnSpc>
              <a:spcPct val="90000"/>
            </a:lnSpc>
            <a:spcBef>
              <a:spcPct val="0"/>
            </a:spcBef>
            <a:spcAft>
              <a:spcPct val="35000"/>
            </a:spcAft>
          </a:pPr>
          <a:r>
            <a:rPr lang="en-US" sz="1000" kern="1200" dirty="0" smtClean="0">
              <a:solidFill>
                <a:schemeClr val="tx1"/>
              </a:solidFill>
            </a:rPr>
            <a:t>Banks</a:t>
          </a:r>
          <a:r>
            <a:rPr lang="en-US" sz="1000" kern="1200" dirty="0" smtClean="0"/>
            <a:t> </a:t>
          </a:r>
          <a:endParaRPr lang="en-US" sz="1000" kern="1200" dirty="0"/>
        </a:p>
      </dsp:txBody>
      <dsp:txXfrm>
        <a:off x="1090718" y="1243153"/>
        <a:ext cx="2321639" cy="257873"/>
      </dsp:txXfrm>
    </dsp:sp>
    <dsp:sp modelId="{2BF30E8C-2E4A-42D9-AC89-DCD23AC745A2}">
      <dsp:nvSpPr>
        <dsp:cNvPr id="0" name=""/>
        <dsp:cNvSpPr/>
      </dsp:nvSpPr>
      <dsp:spPr>
        <a:xfrm>
          <a:off x="1090718" y="1511932"/>
          <a:ext cx="1090718" cy="993519"/>
        </a:xfrm>
        <a:prstGeom prst="rect">
          <a:avLst/>
        </a:prstGeom>
        <a:solidFill>
          <a:schemeClr val="lt1">
            <a:hueOff val="0"/>
            <a:satOff val="0"/>
            <a:lumOff val="0"/>
            <a:alphaOff val="0"/>
          </a:schemeClr>
        </a:solidFill>
        <a:ln w="25400" cap="flat" cmpd="sng" algn="ctr">
          <a:solidFill>
            <a:schemeClr val="accent4">
              <a:hueOff val="1754092"/>
              <a:satOff val="4262"/>
              <a:lumOff val="6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7</a:t>
          </a:r>
          <a:endParaRPr lang="en-US" sz="1000" kern="1200" dirty="0"/>
        </a:p>
      </dsp:txBody>
      <dsp:txXfrm>
        <a:off x="1090718" y="1511932"/>
        <a:ext cx="1090718" cy="993519"/>
      </dsp:txXfrm>
    </dsp:sp>
    <dsp:sp modelId="{129C49BF-FEE0-45CB-9E7C-12CEC20CC385}">
      <dsp:nvSpPr>
        <dsp:cNvPr id="0" name=""/>
        <dsp:cNvSpPr/>
      </dsp:nvSpPr>
      <dsp:spPr>
        <a:xfrm>
          <a:off x="2181437" y="1286132"/>
          <a:ext cx="1359857" cy="515747"/>
        </a:xfrm>
        <a:prstGeom prst="rightArrow">
          <a:avLst>
            <a:gd name="adj1" fmla="val 50000"/>
            <a:gd name="adj2" fmla="val 50000"/>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254000" bIns="81875" numCol="1" spcCol="1270" anchor="ctr" anchorCtr="0">
          <a:noAutofit/>
        </a:bodyPr>
        <a:lstStyle/>
        <a:p>
          <a:pPr lvl="0" algn="l" defTabSz="444500">
            <a:lnSpc>
              <a:spcPct val="90000"/>
            </a:lnSpc>
            <a:spcBef>
              <a:spcPct val="0"/>
            </a:spcBef>
            <a:spcAft>
              <a:spcPct val="35000"/>
            </a:spcAft>
          </a:pPr>
          <a:r>
            <a:rPr lang="en-US" sz="1000" kern="1200" dirty="0" smtClean="0"/>
            <a:t>Individuals</a:t>
          </a:r>
          <a:endParaRPr lang="en-US" sz="1000" kern="1200" dirty="0"/>
        </a:p>
      </dsp:txBody>
      <dsp:txXfrm>
        <a:off x="2181437" y="1415069"/>
        <a:ext cx="1230920" cy="257873"/>
      </dsp:txXfrm>
    </dsp:sp>
    <dsp:sp modelId="{639D7EE6-4D5F-4DEF-9796-77C877C3255A}">
      <dsp:nvSpPr>
        <dsp:cNvPr id="0" name=""/>
        <dsp:cNvSpPr/>
      </dsp:nvSpPr>
      <dsp:spPr>
        <a:xfrm>
          <a:off x="2181437" y="1683848"/>
          <a:ext cx="1090718" cy="978979"/>
        </a:xfrm>
        <a:prstGeom prst="rect">
          <a:avLst/>
        </a:prstGeom>
        <a:solidFill>
          <a:schemeClr val="lt1">
            <a:hueOff val="0"/>
            <a:satOff val="0"/>
            <a:lumOff val="0"/>
            <a:alphaOff val="0"/>
          </a:schemeClr>
        </a:solidFill>
        <a:ln w="25400" cap="flat" cmpd="sng" algn="ctr">
          <a:solidFill>
            <a:schemeClr val="accent4">
              <a:hueOff val="3508185"/>
              <a:satOff val="8525"/>
              <a:lumOff val="139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78</a:t>
          </a:r>
          <a:endParaRPr lang="en-US" sz="1000" kern="1200" dirty="0"/>
        </a:p>
        <a:p>
          <a:pPr lvl="0" algn="l" defTabSz="444500">
            <a:lnSpc>
              <a:spcPct val="90000"/>
            </a:lnSpc>
            <a:spcBef>
              <a:spcPct val="0"/>
            </a:spcBef>
            <a:spcAft>
              <a:spcPct val="35000"/>
            </a:spcAft>
          </a:pPr>
          <a:endParaRPr lang="en-US" sz="1000" kern="1200"/>
        </a:p>
      </dsp:txBody>
      <dsp:txXfrm>
        <a:off x="2181437" y="1683848"/>
        <a:ext cx="1090718" cy="9789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79A20-6547-4657-86A5-3728D45AB1BC}">
      <dsp:nvSpPr>
        <dsp:cNvPr id="0" name=""/>
        <dsp:cNvSpPr/>
      </dsp:nvSpPr>
      <dsp:spPr>
        <a:xfrm rot="16200000">
          <a:off x="-1011409" y="1013485"/>
          <a:ext cx="4064000" cy="20370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514" bIns="0"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Caveat" charset="0"/>
            </a:rPr>
            <a:t>The financial market in Ethiopia has </a:t>
          </a:r>
          <a:r>
            <a:rPr lang="en-US" sz="2100" b="1" u="sng" kern="1200" dirty="0" smtClean="0">
              <a:solidFill>
                <a:schemeClr val="bg1"/>
              </a:solidFill>
              <a:latin typeface="Caveat" charset="0"/>
            </a:rPr>
            <a:t>predominantly been conventional</a:t>
          </a:r>
          <a:r>
            <a:rPr lang="en-US" sz="2100" b="1" kern="1200" dirty="0" smtClean="0">
              <a:solidFill>
                <a:schemeClr val="bg1"/>
              </a:solidFill>
              <a:latin typeface="Caveat" charset="0"/>
            </a:rPr>
            <a:t>. </a:t>
          </a:r>
          <a:endParaRPr lang="en-US" sz="2100" b="1" kern="1200" dirty="0">
            <a:solidFill>
              <a:schemeClr val="bg1"/>
            </a:solidFill>
            <a:latin typeface="Caveat" charset="0"/>
          </a:endParaRPr>
        </a:p>
      </dsp:txBody>
      <dsp:txXfrm rot="5400000">
        <a:off x="2076" y="812800"/>
        <a:ext cx="2037029" cy="2438400"/>
      </dsp:txXfrm>
    </dsp:sp>
    <dsp:sp modelId="{4736F33D-2A72-4B9C-A3F6-1D2CBCA9B34C}">
      <dsp:nvSpPr>
        <dsp:cNvPr id="0" name=""/>
        <dsp:cNvSpPr/>
      </dsp:nvSpPr>
      <dsp:spPr>
        <a:xfrm rot="16200000">
          <a:off x="1178396" y="1013485"/>
          <a:ext cx="4064000" cy="20370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514"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latin typeface="Caveat" charset="0"/>
            </a:rPr>
            <a:t>2008</a:t>
          </a:r>
          <a:endParaRPr lang="en-US" sz="2100" b="1" kern="1200" dirty="0">
            <a:solidFill>
              <a:schemeClr val="bg1"/>
            </a:solidFill>
            <a:latin typeface="Caveat" charset="0"/>
          </a:endParaRP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Caveat" charset="0"/>
            </a:rPr>
            <a:t>NBE indicated  Islamic finance on the banking proclamation of 2008</a:t>
          </a:r>
          <a:endParaRPr lang="en-US" sz="1600" b="1" kern="1200" dirty="0">
            <a:solidFill>
              <a:schemeClr val="bg1"/>
            </a:solidFill>
            <a:latin typeface="Caveat" charset="0"/>
          </a:endParaRPr>
        </a:p>
      </dsp:txBody>
      <dsp:txXfrm rot="5400000">
        <a:off x="2191881" y="812800"/>
        <a:ext cx="2037029" cy="2438400"/>
      </dsp:txXfrm>
    </dsp:sp>
    <dsp:sp modelId="{05CF61EE-C48A-494D-8F12-7410BA785927}">
      <dsp:nvSpPr>
        <dsp:cNvPr id="0" name=""/>
        <dsp:cNvSpPr/>
      </dsp:nvSpPr>
      <dsp:spPr>
        <a:xfrm rot="16200000">
          <a:off x="3368203" y="1013485"/>
          <a:ext cx="4064000" cy="20370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514" bIns="0" numCol="1" spcCol="1270" anchor="t" anchorCtr="0">
          <a:noAutofit/>
        </a:bodyPr>
        <a:lstStyle/>
        <a:p>
          <a:pPr lvl="0" algn="l" defTabSz="933450">
            <a:lnSpc>
              <a:spcPct val="90000"/>
            </a:lnSpc>
            <a:spcBef>
              <a:spcPct val="0"/>
            </a:spcBef>
            <a:spcAft>
              <a:spcPct val="35000"/>
            </a:spcAft>
          </a:pPr>
          <a:r>
            <a:rPr lang="en-US" sz="2100" b="1" kern="1200" dirty="0" smtClean="0">
              <a:solidFill>
                <a:schemeClr val="bg1"/>
              </a:solidFill>
              <a:latin typeface="Caveat" charset="0"/>
            </a:rPr>
            <a:t>2011</a:t>
          </a:r>
          <a:endParaRPr lang="en-US" sz="2100" b="1" kern="1200" dirty="0">
            <a:solidFill>
              <a:schemeClr val="bg1"/>
            </a:solidFill>
            <a:latin typeface="Caveat" charset="0"/>
          </a:endParaRPr>
        </a:p>
        <a:p>
          <a:pPr marL="171450" lvl="1" indent="-171450" algn="l" defTabSz="711200">
            <a:lnSpc>
              <a:spcPct val="90000"/>
            </a:lnSpc>
            <a:spcBef>
              <a:spcPct val="0"/>
            </a:spcBef>
            <a:spcAft>
              <a:spcPct val="15000"/>
            </a:spcAft>
            <a:buChar char="••"/>
          </a:pPr>
          <a:r>
            <a:rPr lang="en-US" sz="1600" b="1" kern="1200" dirty="0" smtClean="0">
              <a:solidFill>
                <a:schemeClr val="bg1"/>
              </a:solidFill>
              <a:latin typeface="Caveat" charset="0"/>
            </a:rPr>
            <a:t>(NBE) has issued a directive in September 2011 allowing the provision of interest free banking services through dedicated windows in branches of conventional banks.</a:t>
          </a:r>
          <a:endParaRPr lang="en-US" sz="1600" b="1" kern="1200" dirty="0">
            <a:solidFill>
              <a:schemeClr val="bg1"/>
            </a:solidFill>
            <a:latin typeface="Caveat" charset="0"/>
          </a:endParaRPr>
        </a:p>
      </dsp:txBody>
      <dsp:txXfrm rot="5400000">
        <a:off x="4381688" y="812800"/>
        <a:ext cx="2037029" cy="2438400"/>
      </dsp:txXfrm>
    </dsp:sp>
    <dsp:sp modelId="{BD3A9BE3-DD1C-48C0-B5C2-E64D4B12BD5E}">
      <dsp:nvSpPr>
        <dsp:cNvPr id="0" name=""/>
        <dsp:cNvSpPr/>
      </dsp:nvSpPr>
      <dsp:spPr>
        <a:xfrm rot="16200000">
          <a:off x="5558009" y="1013485"/>
          <a:ext cx="4064000" cy="203702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3514" bIns="0"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Caveat" charset="0"/>
            </a:rPr>
            <a:t>During this period interest free banking services has only contain less than 1% of the banking portfolio in Ethiopia.</a:t>
          </a:r>
          <a:endParaRPr lang="en-US" sz="2100" b="1" kern="1200" dirty="0">
            <a:solidFill>
              <a:schemeClr val="bg1"/>
            </a:solidFill>
            <a:latin typeface="Caveat" charset="0"/>
          </a:endParaRPr>
        </a:p>
      </dsp:txBody>
      <dsp:txXfrm rot="5400000">
        <a:off x="6571494" y="812800"/>
        <a:ext cx="2037029" cy="2438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849D2-BF7C-4D01-A0EF-5BFA4AB7B260}">
      <dsp:nvSpPr>
        <dsp:cNvPr id="0" name=""/>
        <dsp:cNvSpPr/>
      </dsp:nvSpPr>
      <dsp:spPr>
        <a:xfrm>
          <a:off x="1734" y="127537"/>
          <a:ext cx="1691537" cy="635705"/>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smtClean="0">
              <a:latin typeface="Caveat" charset="0"/>
            </a:rPr>
            <a:t>2018</a:t>
          </a:r>
          <a:endParaRPr lang="en-US" sz="3600" kern="1200" dirty="0">
            <a:latin typeface="Caveat" charset="0"/>
          </a:endParaRPr>
        </a:p>
      </dsp:txBody>
      <dsp:txXfrm>
        <a:off x="1734" y="127537"/>
        <a:ext cx="1691537" cy="635705"/>
      </dsp:txXfrm>
    </dsp:sp>
    <dsp:sp modelId="{4725894E-F88E-4EAF-AB57-CF21F6277427}">
      <dsp:nvSpPr>
        <dsp:cNvPr id="0" name=""/>
        <dsp:cNvSpPr/>
      </dsp:nvSpPr>
      <dsp:spPr>
        <a:xfrm>
          <a:off x="1734" y="763242"/>
          <a:ext cx="1691537" cy="3173220"/>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smtClean="0">
              <a:latin typeface="Caveat" charset="0"/>
            </a:rPr>
            <a:t>Efforts to create a more hospitable climate for “Islamic financial Services” have been renewed since Prime Minister Abiy Ahmed came to power in April 2018.</a:t>
          </a:r>
          <a:endParaRPr lang="en-US" sz="1700" kern="1200" dirty="0">
            <a:latin typeface="Caveat" charset="0"/>
          </a:endParaRPr>
        </a:p>
      </dsp:txBody>
      <dsp:txXfrm>
        <a:off x="1734" y="763242"/>
        <a:ext cx="1691537" cy="3173220"/>
      </dsp:txXfrm>
    </dsp:sp>
    <dsp:sp modelId="{7E13F999-2D92-45E2-9116-6BBDD8496A41}">
      <dsp:nvSpPr>
        <dsp:cNvPr id="0" name=""/>
        <dsp:cNvSpPr/>
      </dsp:nvSpPr>
      <dsp:spPr>
        <a:xfrm>
          <a:off x="1930088" y="127537"/>
          <a:ext cx="1691537" cy="635705"/>
        </a:xfrm>
        <a:prstGeom prst="rect">
          <a:avLst/>
        </a:prstGeom>
        <a:solidFill>
          <a:schemeClr val="accent5">
            <a:hueOff val="3359558"/>
            <a:satOff val="945"/>
            <a:lumOff val="-13530"/>
            <a:alphaOff val="0"/>
          </a:schemeClr>
        </a:solidFill>
        <a:ln w="25400" cap="flat" cmpd="sng" algn="ctr">
          <a:solidFill>
            <a:schemeClr val="accent5">
              <a:hueOff val="3359558"/>
              <a:satOff val="945"/>
              <a:lumOff val="-1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smtClean="0">
              <a:latin typeface="Caveat" charset="0"/>
            </a:rPr>
            <a:t>2019</a:t>
          </a:r>
          <a:endParaRPr lang="en-US" sz="3600" kern="1200" dirty="0">
            <a:latin typeface="Caveat" charset="0"/>
          </a:endParaRPr>
        </a:p>
      </dsp:txBody>
      <dsp:txXfrm>
        <a:off x="1930088" y="127537"/>
        <a:ext cx="1691537" cy="635705"/>
      </dsp:txXfrm>
    </dsp:sp>
    <dsp:sp modelId="{614F1AD0-7BBC-41D6-B924-6A0BB3D7C5B4}">
      <dsp:nvSpPr>
        <dsp:cNvPr id="0" name=""/>
        <dsp:cNvSpPr/>
      </dsp:nvSpPr>
      <dsp:spPr>
        <a:xfrm>
          <a:off x="1930088" y="763242"/>
          <a:ext cx="1691537" cy="3173220"/>
        </a:xfrm>
        <a:prstGeom prst="rect">
          <a:avLst/>
        </a:prstGeom>
        <a:solidFill>
          <a:schemeClr val="accent5">
            <a:tint val="40000"/>
            <a:alpha val="90000"/>
            <a:hueOff val="3417546"/>
            <a:satOff val="-10763"/>
            <a:lumOff val="-2768"/>
            <a:alphaOff val="0"/>
          </a:schemeClr>
        </a:solidFill>
        <a:ln w="25400" cap="flat" cmpd="sng" algn="ctr">
          <a:solidFill>
            <a:schemeClr val="accent5">
              <a:tint val="40000"/>
              <a:alpha val="90000"/>
              <a:hueOff val="3417546"/>
              <a:satOff val="-10763"/>
              <a:lumOff val="-27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smtClean="0">
              <a:latin typeface="Caveat" charset="0"/>
            </a:rPr>
            <a:t>NBE, has allowed fully Islamic law-compliant financial institutions, late June 2019.</a:t>
          </a:r>
          <a:endParaRPr lang="en-US" sz="1700" kern="1200" dirty="0"/>
        </a:p>
      </dsp:txBody>
      <dsp:txXfrm>
        <a:off x="1930088" y="763242"/>
        <a:ext cx="1691537" cy="3173220"/>
      </dsp:txXfrm>
    </dsp:sp>
    <dsp:sp modelId="{4E34D05F-986A-413A-BDB0-76E4FFFB3D65}">
      <dsp:nvSpPr>
        <dsp:cNvPr id="0" name=""/>
        <dsp:cNvSpPr/>
      </dsp:nvSpPr>
      <dsp:spPr>
        <a:xfrm>
          <a:off x="3858441" y="127537"/>
          <a:ext cx="1691537" cy="635705"/>
        </a:xfrm>
        <a:prstGeom prst="rect">
          <a:avLst/>
        </a:prstGeom>
        <a:solidFill>
          <a:schemeClr val="accent5">
            <a:hueOff val="6719117"/>
            <a:satOff val="1889"/>
            <a:lumOff val="-27060"/>
            <a:alphaOff val="0"/>
          </a:schemeClr>
        </a:solidFill>
        <a:ln w="25400" cap="flat" cmpd="sng" algn="ctr">
          <a:solidFill>
            <a:schemeClr val="accent5">
              <a:hueOff val="6719117"/>
              <a:satOff val="1889"/>
              <a:lumOff val="-2706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smtClean="0">
              <a:latin typeface="Caveat" charset="0"/>
            </a:rPr>
            <a:t>2020</a:t>
          </a:r>
          <a:endParaRPr lang="en-US" sz="2800" kern="1200" dirty="0">
            <a:latin typeface="Caveat" charset="0"/>
          </a:endParaRPr>
        </a:p>
      </dsp:txBody>
      <dsp:txXfrm>
        <a:off x="3858441" y="127537"/>
        <a:ext cx="1691537" cy="635705"/>
      </dsp:txXfrm>
    </dsp:sp>
    <dsp:sp modelId="{476D7B18-F6FD-499D-95E9-613183E4180B}">
      <dsp:nvSpPr>
        <dsp:cNvPr id="0" name=""/>
        <dsp:cNvSpPr/>
      </dsp:nvSpPr>
      <dsp:spPr>
        <a:xfrm>
          <a:off x="3858441" y="763242"/>
          <a:ext cx="1691537" cy="3173220"/>
        </a:xfrm>
        <a:prstGeom prst="rect">
          <a:avLst/>
        </a:prstGeom>
        <a:solidFill>
          <a:schemeClr val="accent5">
            <a:tint val="40000"/>
            <a:alpha val="90000"/>
            <a:hueOff val="6835093"/>
            <a:satOff val="-21527"/>
            <a:lumOff val="-5536"/>
            <a:alphaOff val="0"/>
          </a:schemeClr>
        </a:solidFill>
        <a:ln w="25400" cap="flat" cmpd="sng" algn="ctr">
          <a:solidFill>
            <a:schemeClr val="accent5">
              <a:tint val="40000"/>
              <a:alpha val="90000"/>
              <a:hueOff val="6835093"/>
              <a:satOff val="-21527"/>
              <a:lumOff val="-55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smtClean="0">
              <a:latin typeface="Caveat" charset="0"/>
            </a:rPr>
            <a:t>The National Bank of Ethiopia’s Directive </a:t>
          </a:r>
          <a:r>
            <a:rPr lang="en-US" sz="1700" b="1" kern="1200" dirty="0" err="1" smtClean="0">
              <a:latin typeface="Caveat" charset="0"/>
            </a:rPr>
            <a:t>No.STB</a:t>
          </a:r>
          <a:r>
            <a:rPr lang="en-US" sz="1700" b="1" kern="1200" dirty="0" smtClean="0">
              <a:latin typeface="Caveat" charset="0"/>
            </a:rPr>
            <a:t>/1/2020, a Directive to license a </a:t>
          </a:r>
          <a:r>
            <a:rPr lang="en-US" sz="1700" b="1" kern="1200" dirty="0" err="1" smtClean="0">
              <a:latin typeface="Caveat" charset="0"/>
            </a:rPr>
            <a:t>takaful</a:t>
          </a:r>
          <a:r>
            <a:rPr lang="en-US" sz="1700" b="1" kern="1200" dirty="0" smtClean="0">
              <a:latin typeface="Caveat" charset="0"/>
            </a:rPr>
            <a:t> operator or a </a:t>
          </a:r>
          <a:r>
            <a:rPr lang="en-US" sz="1700" b="1" kern="1200" dirty="0" err="1" smtClean="0">
              <a:latin typeface="Caveat" charset="0"/>
            </a:rPr>
            <a:t>takaful</a:t>
          </a:r>
          <a:r>
            <a:rPr lang="en-US" sz="1700" b="1" kern="1200" dirty="0" smtClean="0">
              <a:latin typeface="Caveat" charset="0"/>
            </a:rPr>
            <a:t> window operator,-effective 15</a:t>
          </a:r>
          <a:r>
            <a:rPr lang="en-US" sz="1700" b="1" kern="1200" baseline="30000" dirty="0" smtClean="0">
              <a:latin typeface="Caveat" charset="0"/>
            </a:rPr>
            <a:t>th</a:t>
          </a:r>
          <a:r>
            <a:rPr lang="en-US" sz="1700" b="1" kern="1200" dirty="0" smtClean="0">
              <a:latin typeface="Caveat" charset="0"/>
            </a:rPr>
            <a:t> day of June 2020</a:t>
          </a:r>
          <a:endParaRPr lang="en-US" sz="1700" kern="1200" dirty="0">
            <a:latin typeface="Caveat" charset="0"/>
          </a:endParaRPr>
        </a:p>
      </dsp:txBody>
      <dsp:txXfrm>
        <a:off x="3858441" y="763242"/>
        <a:ext cx="1691537" cy="31732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3E108-734C-4DD5-897B-40F82DFC5851}">
      <dsp:nvSpPr>
        <dsp:cNvPr id="0" name=""/>
        <dsp:cNvSpPr/>
      </dsp:nvSpPr>
      <dsp:spPr>
        <a:xfrm>
          <a:off x="1207" y="187443"/>
          <a:ext cx="1517533" cy="27648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kern="1200" dirty="0" smtClean="0">
              <a:latin typeface="Caveat" charset="0"/>
            </a:rPr>
            <a:t>Customers </a:t>
          </a:r>
          <a:endParaRPr lang="en-US" sz="2000" kern="1200" dirty="0">
            <a:latin typeface="Caveat" charset="0"/>
          </a:endParaRPr>
        </a:p>
      </dsp:txBody>
      <dsp:txXfrm>
        <a:off x="1207" y="187443"/>
        <a:ext cx="1517533" cy="607013"/>
      </dsp:txXfrm>
    </dsp:sp>
    <dsp:sp modelId="{8277D6E8-6B65-4F15-8EFC-564F2A8F82E2}">
      <dsp:nvSpPr>
        <dsp:cNvPr id="0" name=""/>
        <dsp:cNvSpPr/>
      </dsp:nvSpPr>
      <dsp:spPr>
        <a:xfrm>
          <a:off x="312027" y="794456"/>
          <a:ext cx="1517533" cy="416160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 sz="1600" kern="1200" dirty="0" smtClean="0">
              <a:latin typeface="Caveat"/>
              <a:ea typeface="Caveat"/>
              <a:cs typeface="Caveat"/>
              <a:sym typeface="Caveat"/>
            </a:rPr>
            <a:t>Enhanced convenience</a:t>
          </a:r>
          <a:endParaRPr lang="en-US" sz="1600" kern="1200" dirty="0"/>
        </a:p>
        <a:p>
          <a:pPr marL="171450" lvl="1" indent="-171450" algn="l" defTabSz="711200">
            <a:lnSpc>
              <a:spcPct val="90000"/>
            </a:lnSpc>
            <a:spcBef>
              <a:spcPct val="0"/>
            </a:spcBef>
            <a:spcAft>
              <a:spcPct val="15000"/>
            </a:spcAft>
            <a:buChar char="••"/>
          </a:pPr>
          <a:r>
            <a:rPr lang="en-US" sz="1600" kern="1200" dirty="0" smtClean="0">
              <a:latin typeface="Caveat"/>
              <a:ea typeface="Caveat"/>
              <a:cs typeface="Caveat"/>
              <a:sym typeface="Caveat"/>
            </a:rPr>
            <a:t>O</a:t>
          </a:r>
          <a:r>
            <a:rPr lang="en" sz="1600" kern="1200" dirty="0" smtClean="0">
              <a:latin typeface="Caveat"/>
              <a:ea typeface="Caveat"/>
              <a:cs typeface="Caveat"/>
              <a:sym typeface="Caveat"/>
            </a:rPr>
            <a:t>ne stop shopping- basket of products under one roof</a:t>
          </a:r>
        </a:p>
        <a:p>
          <a:pPr marL="171450" lvl="1" indent="-171450" algn="l" defTabSz="711200">
            <a:lnSpc>
              <a:spcPct val="90000"/>
            </a:lnSpc>
            <a:spcBef>
              <a:spcPct val="0"/>
            </a:spcBef>
            <a:spcAft>
              <a:spcPct val="15000"/>
            </a:spcAft>
            <a:buChar char="••"/>
          </a:pPr>
          <a:r>
            <a:rPr lang="en-US" sz="1600" kern="1200" dirty="0" smtClean="0">
              <a:latin typeface="Caveat"/>
              <a:ea typeface="Caveat"/>
              <a:cs typeface="Caveat"/>
              <a:sym typeface="Caveat"/>
            </a:rPr>
            <a:t>M</a:t>
          </a:r>
          <a:r>
            <a:rPr lang="en" sz="1600" kern="1200" dirty="0" smtClean="0">
              <a:latin typeface="Caveat"/>
              <a:ea typeface="Caveat"/>
              <a:cs typeface="Caveat"/>
              <a:sym typeface="Caveat"/>
            </a:rPr>
            <a:t>ore credible solution-trust </a:t>
          </a:r>
        </a:p>
        <a:p>
          <a:pPr marL="171450" lvl="1" indent="-171450" algn="l" defTabSz="711200">
            <a:lnSpc>
              <a:spcPct val="90000"/>
            </a:lnSpc>
            <a:spcBef>
              <a:spcPct val="0"/>
            </a:spcBef>
            <a:spcAft>
              <a:spcPct val="15000"/>
            </a:spcAft>
            <a:buChar char="••"/>
          </a:pPr>
          <a:r>
            <a:rPr lang="en-US" sz="1600" kern="1200" dirty="0" smtClean="0">
              <a:latin typeface="Caveat"/>
              <a:ea typeface="Caveat"/>
              <a:cs typeface="Caveat"/>
              <a:sym typeface="Caveat"/>
            </a:rPr>
            <a:t>Ease of premium payments-using bank account /technology</a:t>
          </a:r>
          <a:endParaRPr lang="en-US" sz="1600" kern="1200" dirty="0"/>
        </a:p>
      </dsp:txBody>
      <dsp:txXfrm>
        <a:off x="356474" y="838903"/>
        <a:ext cx="1428639" cy="4072706"/>
      </dsp:txXfrm>
    </dsp:sp>
    <dsp:sp modelId="{3C8D81E7-0749-42D2-A686-BF4C3838139D}">
      <dsp:nvSpPr>
        <dsp:cNvPr id="0" name=""/>
        <dsp:cNvSpPr/>
      </dsp:nvSpPr>
      <dsp:spPr>
        <a:xfrm>
          <a:off x="1748793" y="302039"/>
          <a:ext cx="487711" cy="37782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Caveat" charset="0"/>
          </a:endParaRPr>
        </a:p>
      </dsp:txBody>
      <dsp:txXfrm>
        <a:off x="1748793" y="377603"/>
        <a:ext cx="374365" cy="226693"/>
      </dsp:txXfrm>
    </dsp:sp>
    <dsp:sp modelId="{1CBC3D04-6BB8-406E-9BB7-D3ABCDDFCBF4}">
      <dsp:nvSpPr>
        <dsp:cNvPr id="0" name=""/>
        <dsp:cNvSpPr/>
      </dsp:nvSpPr>
      <dsp:spPr>
        <a:xfrm>
          <a:off x="2438951" y="187443"/>
          <a:ext cx="1517533" cy="27648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kern="1200" dirty="0" smtClean="0">
              <a:latin typeface="Caveat" charset="0"/>
            </a:rPr>
            <a:t>Banks </a:t>
          </a:r>
          <a:endParaRPr lang="en-US" sz="2000" kern="1200" dirty="0">
            <a:latin typeface="Caveat" charset="0"/>
          </a:endParaRPr>
        </a:p>
      </dsp:txBody>
      <dsp:txXfrm>
        <a:off x="2438951" y="187443"/>
        <a:ext cx="1517533" cy="607013"/>
      </dsp:txXfrm>
    </dsp:sp>
    <dsp:sp modelId="{EC27A0C7-174D-4E66-BAF0-8E48FEE6A06D}">
      <dsp:nvSpPr>
        <dsp:cNvPr id="0" name=""/>
        <dsp:cNvSpPr/>
      </dsp:nvSpPr>
      <dsp:spPr>
        <a:xfrm>
          <a:off x="2749771" y="794456"/>
          <a:ext cx="1517533" cy="416160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latin typeface="Caveat"/>
              <a:ea typeface="Caveat"/>
              <a:cs typeface="Caveat"/>
              <a:sym typeface="Caveat"/>
            </a:rPr>
            <a:t>R</a:t>
          </a:r>
          <a:r>
            <a:rPr lang="en" sz="1400" kern="1200" dirty="0" smtClean="0">
              <a:latin typeface="Caveat"/>
              <a:ea typeface="Caveat"/>
              <a:cs typeface="Caveat"/>
              <a:sym typeface="Caveat"/>
            </a:rPr>
            <a:t>evenue  in the form of service charge and business diversity-increase shareholder value</a:t>
          </a:r>
          <a:endParaRPr lang="en-US" sz="1400" kern="1200" dirty="0"/>
        </a:p>
        <a:p>
          <a:pPr marL="114300" lvl="1" indent="-114300" algn="l" defTabSz="622300">
            <a:lnSpc>
              <a:spcPct val="90000"/>
            </a:lnSpc>
            <a:spcBef>
              <a:spcPct val="0"/>
            </a:spcBef>
            <a:spcAft>
              <a:spcPct val="15000"/>
            </a:spcAft>
            <a:buChar char="••"/>
          </a:pPr>
          <a:r>
            <a:rPr lang="en-US" sz="1400" kern="1200" dirty="0" smtClean="0">
              <a:latin typeface="Caveat"/>
              <a:ea typeface="Caveat"/>
              <a:cs typeface="Caveat"/>
              <a:sym typeface="Caveat"/>
            </a:rPr>
            <a:t>A</a:t>
          </a:r>
          <a:r>
            <a:rPr lang="en" sz="1400" kern="1200" dirty="0" smtClean="0">
              <a:latin typeface="Caveat"/>
              <a:ea typeface="Caveat"/>
              <a:cs typeface="Caveat"/>
              <a:sym typeface="Caveat"/>
            </a:rPr>
            <a:t>ddtional income with little marketing cost</a:t>
          </a:r>
        </a:p>
        <a:p>
          <a:pPr marL="114300" lvl="1" indent="-114300" algn="l" defTabSz="622300">
            <a:lnSpc>
              <a:spcPct val="90000"/>
            </a:lnSpc>
            <a:spcBef>
              <a:spcPct val="0"/>
            </a:spcBef>
            <a:spcAft>
              <a:spcPct val="15000"/>
            </a:spcAft>
            <a:buChar char="••"/>
          </a:pPr>
          <a:r>
            <a:rPr lang="en-US" sz="1400" kern="1200" dirty="0" smtClean="0">
              <a:latin typeface="Caveat"/>
              <a:ea typeface="Caveat"/>
              <a:cs typeface="Caveat"/>
              <a:sym typeface="Caveat"/>
            </a:rPr>
            <a:t>Differentiator-O</a:t>
          </a:r>
          <a:r>
            <a:rPr lang="en" sz="1400" kern="1200" dirty="0" smtClean="0">
              <a:latin typeface="Caveat"/>
              <a:ea typeface="Caveat"/>
              <a:cs typeface="Caveat"/>
              <a:sym typeface="Caveat"/>
            </a:rPr>
            <a:t>ne stop shopping for customers –bundling</a:t>
          </a:r>
        </a:p>
        <a:p>
          <a:pPr marL="114300" lvl="1" indent="-114300" algn="l" defTabSz="622300">
            <a:lnSpc>
              <a:spcPct val="90000"/>
            </a:lnSpc>
            <a:spcBef>
              <a:spcPct val="0"/>
            </a:spcBef>
            <a:spcAft>
              <a:spcPct val="15000"/>
            </a:spcAft>
            <a:buChar char="••"/>
          </a:pPr>
          <a:r>
            <a:rPr lang="en-US" sz="1400" kern="1200" dirty="0" smtClean="0">
              <a:latin typeface="Caveat"/>
              <a:ea typeface="Caveat"/>
              <a:cs typeface="Caveat"/>
              <a:sym typeface="Caveat"/>
            </a:rPr>
            <a:t>O</a:t>
          </a:r>
          <a:r>
            <a:rPr lang="en" sz="1400" kern="1200" dirty="0" smtClean="0">
              <a:latin typeface="Caveat"/>
              <a:ea typeface="Caveat"/>
              <a:cs typeface="Caveat"/>
              <a:sym typeface="Caveat"/>
            </a:rPr>
            <a:t>utlets efficiency maximization-</a:t>
          </a:r>
          <a:r>
            <a:rPr lang="en-US" sz="1400" kern="1200" dirty="0" smtClean="0"/>
            <a:t> </a:t>
          </a:r>
          <a:r>
            <a:rPr lang="en-US" sz="1400" kern="1200" dirty="0" smtClean="0">
              <a:latin typeface="Caveat"/>
              <a:ea typeface="Caveat"/>
              <a:cs typeface="Caveat"/>
              <a:sym typeface="Caveat"/>
            </a:rPr>
            <a:t>can use their existing staff/ resources</a:t>
          </a:r>
        </a:p>
        <a:p>
          <a:pPr marL="114300" lvl="1" indent="-114300" algn="l" defTabSz="622300">
            <a:lnSpc>
              <a:spcPct val="90000"/>
            </a:lnSpc>
            <a:spcBef>
              <a:spcPct val="0"/>
            </a:spcBef>
            <a:spcAft>
              <a:spcPct val="15000"/>
            </a:spcAft>
            <a:buChar char="••"/>
          </a:pPr>
          <a:r>
            <a:rPr lang="en-US" sz="1400" kern="1200" dirty="0" smtClean="0">
              <a:latin typeface="Caveat"/>
              <a:ea typeface="Caveat"/>
              <a:cs typeface="Caveat"/>
              <a:sym typeface="Caveat"/>
            </a:rPr>
            <a:t>Wider portfolio </a:t>
          </a:r>
          <a:endParaRPr lang="en-US" sz="1400" kern="1200" dirty="0"/>
        </a:p>
      </dsp:txBody>
      <dsp:txXfrm>
        <a:off x="2794218" y="838903"/>
        <a:ext cx="1428639" cy="4072706"/>
      </dsp:txXfrm>
    </dsp:sp>
    <dsp:sp modelId="{E56E76BC-FCDD-4A78-AAD6-52C7A536C365}">
      <dsp:nvSpPr>
        <dsp:cNvPr id="0" name=""/>
        <dsp:cNvSpPr/>
      </dsp:nvSpPr>
      <dsp:spPr>
        <a:xfrm>
          <a:off x="4186537" y="302039"/>
          <a:ext cx="487711" cy="37782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Caveat" charset="0"/>
          </a:endParaRPr>
        </a:p>
      </dsp:txBody>
      <dsp:txXfrm>
        <a:off x="4186537" y="377603"/>
        <a:ext cx="374365" cy="226693"/>
      </dsp:txXfrm>
    </dsp:sp>
    <dsp:sp modelId="{2F13244D-3570-4055-85F1-CCC7474C6BDC}">
      <dsp:nvSpPr>
        <dsp:cNvPr id="0" name=""/>
        <dsp:cNvSpPr/>
      </dsp:nvSpPr>
      <dsp:spPr>
        <a:xfrm>
          <a:off x="4876695" y="187443"/>
          <a:ext cx="1517533" cy="27648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kern="1200" dirty="0" smtClean="0">
              <a:latin typeface="Caveat" charset="0"/>
            </a:rPr>
            <a:t>Insurers </a:t>
          </a:r>
          <a:endParaRPr lang="en-US" sz="2000" kern="1200" dirty="0">
            <a:latin typeface="Caveat" charset="0"/>
          </a:endParaRPr>
        </a:p>
      </dsp:txBody>
      <dsp:txXfrm>
        <a:off x="4876695" y="187443"/>
        <a:ext cx="1517533" cy="607013"/>
      </dsp:txXfrm>
    </dsp:sp>
    <dsp:sp modelId="{5C040600-3E57-4B8E-B66A-8578CFD294CB}">
      <dsp:nvSpPr>
        <dsp:cNvPr id="0" name=""/>
        <dsp:cNvSpPr/>
      </dsp:nvSpPr>
      <dsp:spPr>
        <a:xfrm>
          <a:off x="5187515" y="794456"/>
          <a:ext cx="1517533" cy="416160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latin typeface="Caveat"/>
              <a:ea typeface="Caveat"/>
              <a:cs typeface="Caveat"/>
              <a:sym typeface="Caveat"/>
            </a:rPr>
            <a:t>R</a:t>
          </a:r>
          <a:r>
            <a:rPr lang="en" sz="1100" kern="1200" dirty="0" smtClean="0">
              <a:latin typeface="Caveat"/>
              <a:ea typeface="Caveat"/>
              <a:cs typeface="Caveat"/>
              <a:sym typeface="Caveat"/>
            </a:rPr>
            <a:t>evenue and channel diversification-cross -selling /up -selling</a:t>
          </a:r>
          <a:endParaRPr lang="en-US" sz="1100" kern="1200" dirty="0"/>
        </a:p>
        <a:p>
          <a:pPr marL="57150" lvl="1" indent="-57150" algn="l" defTabSz="488950">
            <a:lnSpc>
              <a:spcPct val="90000"/>
            </a:lnSpc>
            <a:spcBef>
              <a:spcPct val="0"/>
            </a:spcBef>
            <a:spcAft>
              <a:spcPct val="15000"/>
            </a:spcAft>
            <a:buChar char="••"/>
          </a:pPr>
          <a:r>
            <a:rPr lang="en-US" sz="1100" kern="1200" dirty="0" smtClean="0">
              <a:latin typeface="Caveat"/>
              <a:ea typeface="Caveat"/>
              <a:cs typeface="Caveat"/>
              <a:sym typeface="Caveat"/>
            </a:rPr>
            <a:t>I</a:t>
          </a:r>
          <a:r>
            <a:rPr lang="en" sz="1100" kern="1200" dirty="0" smtClean="0">
              <a:latin typeface="Caveat"/>
              <a:ea typeface="Caveat"/>
              <a:cs typeface="Caveat"/>
              <a:sym typeface="Caveat"/>
            </a:rPr>
            <a:t>ntroduction of co- branded services</a:t>
          </a:r>
        </a:p>
        <a:p>
          <a:pPr marL="57150" lvl="1" indent="-57150" algn="l" defTabSz="488950">
            <a:lnSpc>
              <a:spcPct val="90000"/>
            </a:lnSpc>
            <a:spcBef>
              <a:spcPct val="0"/>
            </a:spcBef>
            <a:spcAft>
              <a:spcPct val="15000"/>
            </a:spcAft>
            <a:buChar char="••"/>
          </a:pPr>
          <a:r>
            <a:rPr lang="en" sz="1100" kern="1200" dirty="0" smtClean="0">
              <a:latin typeface="Caveat"/>
              <a:ea typeface="Caveat"/>
              <a:cs typeface="Caveat"/>
              <a:sym typeface="Caveat"/>
            </a:rPr>
            <a:t>Leverage Customer access-</a:t>
          </a:r>
          <a:r>
            <a:rPr lang="en-US" sz="1100" kern="1200" dirty="0" smtClean="0">
              <a:latin typeface="Caveat"/>
              <a:ea typeface="Caveat"/>
              <a:cs typeface="Caveat"/>
              <a:sym typeface="Caveat"/>
            </a:rPr>
            <a:t>Bank retail and corporate customers database that would otherwise not be accessible –segmentation </a:t>
          </a:r>
        </a:p>
        <a:p>
          <a:pPr marL="57150" lvl="1" indent="-57150" algn="l" defTabSz="488950">
            <a:lnSpc>
              <a:spcPct val="90000"/>
            </a:lnSpc>
            <a:spcBef>
              <a:spcPct val="0"/>
            </a:spcBef>
            <a:spcAft>
              <a:spcPct val="15000"/>
            </a:spcAft>
            <a:buChar char="••"/>
          </a:pPr>
          <a:r>
            <a:rPr lang="en" sz="1100" kern="1200" dirty="0" smtClean="0">
              <a:latin typeface="Caveat"/>
              <a:ea typeface="Caveat"/>
              <a:cs typeface="Caveat"/>
              <a:sym typeface="Caveat"/>
            </a:rPr>
            <a:t>Cost reduction-distribution costs go up to 50%- can offer  affordable products with competitive rates</a:t>
          </a:r>
        </a:p>
        <a:p>
          <a:pPr marL="57150" lvl="1" indent="-57150" algn="l" defTabSz="488950">
            <a:lnSpc>
              <a:spcPct val="90000"/>
            </a:lnSpc>
            <a:spcBef>
              <a:spcPct val="0"/>
            </a:spcBef>
            <a:spcAft>
              <a:spcPct val="15000"/>
            </a:spcAft>
            <a:buChar char="••"/>
          </a:pPr>
          <a:r>
            <a:rPr lang="en-US" sz="1100" kern="1200" dirty="0" smtClean="0">
              <a:latin typeface="Caveat"/>
              <a:ea typeface="Caveat"/>
              <a:cs typeface="Caveat"/>
              <a:sym typeface="Caveat"/>
            </a:rPr>
            <a:t>I</a:t>
          </a:r>
          <a:r>
            <a:rPr lang="en" sz="1100" kern="1200" dirty="0" smtClean="0">
              <a:latin typeface="Caveat"/>
              <a:ea typeface="Caveat"/>
              <a:cs typeface="Caveat"/>
              <a:sym typeface="Caveat"/>
            </a:rPr>
            <a:t>mproved brand equity-competitive advantage</a:t>
          </a:r>
        </a:p>
        <a:p>
          <a:pPr marL="57150" lvl="1" indent="-57150" algn="l" defTabSz="488950">
            <a:lnSpc>
              <a:spcPct val="90000"/>
            </a:lnSpc>
            <a:spcBef>
              <a:spcPct val="0"/>
            </a:spcBef>
            <a:spcAft>
              <a:spcPct val="15000"/>
            </a:spcAft>
            <a:buChar char="••"/>
          </a:pPr>
          <a:r>
            <a:rPr lang="en-US" sz="1100" kern="1200" dirty="0" smtClean="0">
              <a:latin typeface="Caveat"/>
              <a:ea typeface="Caveat"/>
              <a:cs typeface="Caveat"/>
              <a:sym typeface="Caveat"/>
            </a:rPr>
            <a:t>I</a:t>
          </a:r>
          <a:r>
            <a:rPr lang="en" sz="1100" kern="1200" dirty="0" smtClean="0">
              <a:latin typeface="Caveat"/>
              <a:ea typeface="Caveat"/>
              <a:cs typeface="Caveat"/>
              <a:sym typeface="Caveat"/>
            </a:rPr>
            <a:t>mproved penetration, density &amp; branch to population ratio;</a:t>
          </a:r>
        </a:p>
        <a:p>
          <a:pPr marL="57150" lvl="1" indent="-57150" algn="l" defTabSz="488950">
            <a:lnSpc>
              <a:spcPct val="90000"/>
            </a:lnSpc>
            <a:spcBef>
              <a:spcPct val="0"/>
            </a:spcBef>
            <a:spcAft>
              <a:spcPct val="15000"/>
            </a:spcAft>
            <a:buChar char="••"/>
          </a:pPr>
          <a:r>
            <a:rPr lang="en-US" sz="1100" kern="1200" dirty="0" smtClean="0">
              <a:latin typeface="Caveat"/>
              <a:ea typeface="Caveat"/>
              <a:cs typeface="Caveat"/>
              <a:sym typeface="Caveat"/>
            </a:rPr>
            <a:t>E</a:t>
          </a:r>
          <a:r>
            <a:rPr lang="en" sz="1100" kern="1200" dirty="0" smtClean="0">
              <a:latin typeface="Caveat"/>
              <a:ea typeface="Caveat"/>
              <a:cs typeface="Caveat"/>
              <a:sym typeface="Caveat"/>
            </a:rPr>
            <a:t>ase of renewals/lower </a:t>
          </a:r>
          <a:r>
            <a:rPr lang="en" sz="1200" kern="1200" dirty="0" smtClean="0">
              <a:latin typeface="Caveat"/>
              <a:ea typeface="Caveat"/>
              <a:cs typeface="Caveat"/>
              <a:sym typeface="Caveat"/>
            </a:rPr>
            <a:t>lapse rates</a:t>
          </a:r>
          <a:endParaRPr lang="en-US" sz="1200" kern="1200" dirty="0"/>
        </a:p>
      </dsp:txBody>
      <dsp:txXfrm>
        <a:off x="5231962" y="838903"/>
        <a:ext cx="1428639" cy="4072706"/>
      </dsp:txXfrm>
    </dsp:sp>
    <dsp:sp modelId="{4F02199A-A4B9-4B9E-A2C2-44508ACE7E8F}">
      <dsp:nvSpPr>
        <dsp:cNvPr id="0" name=""/>
        <dsp:cNvSpPr/>
      </dsp:nvSpPr>
      <dsp:spPr>
        <a:xfrm>
          <a:off x="6624281" y="302039"/>
          <a:ext cx="487711" cy="37782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latin typeface="Caveat" charset="0"/>
          </a:endParaRPr>
        </a:p>
      </dsp:txBody>
      <dsp:txXfrm>
        <a:off x="6624281" y="377603"/>
        <a:ext cx="374365" cy="226693"/>
      </dsp:txXfrm>
    </dsp:sp>
    <dsp:sp modelId="{FFCEC7E3-FDD3-4403-A944-EBD59DB8E440}">
      <dsp:nvSpPr>
        <dsp:cNvPr id="0" name=""/>
        <dsp:cNvSpPr/>
      </dsp:nvSpPr>
      <dsp:spPr>
        <a:xfrm>
          <a:off x="7314438" y="187443"/>
          <a:ext cx="1517533" cy="27648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kern="1200" dirty="0" smtClean="0">
              <a:latin typeface="Caveat" charset="0"/>
            </a:rPr>
            <a:t>Society at large/macro level</a:t>
          </a:r>
          <a:endParaRPr lang="en-US" sz="1600" kern="1200" dirty="0">
            <a:latin typeface="Caveat" charset="0"/>
          </a:endParaRPr>
        </a:p>
      </dsp:txBody>
      <dsp:txXfrm>
        <a:off x="7314438" y="187443"/>
        <a:ext cx="1517533" cy="607013"/>
      </dsp:txXfrm>
    </dsp:sp>
    <dsp:sp modelId="{19414190-D6DF-403F-834A-D95BEAC65F25}">
      <dsp:nvSpPr>
        <dsp:cNvPr id="0" name=""/>
        <dsp:cNvSpPr/>
      </dsp:nvSpPr>
      <dsp:spPr>
        <a:xfrm>
          <a:off x="7625258" y="794456"/>
          <a:ext cx="1517533" cy="4161600"/>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rtl="0">
            <a:lnSpc>
              <a:spcPct val="90000"/>
            </a:lnSpc>
            <a:spcBef>
              <a:spcPct val="0"/>
            </a:spcBef>
            <a:spcAft>
              <a:spcPct val="15000"/>
            </a:spcAft>
            <a:buChar char="••"/>
          </a:pPr>
          <a:r>
            <a:rPr lang="en" sz="1800" kern="1200" dirty="0" smtClean="0">
              <a:latin typeface="Caveat" charset="0"/>
            </a:rPr>
            <a:t>Increasing financilal inclusion and access to financil services</a:t>
          </a:r>
          <a:endParaRPr lang="en-US" sz="1800" kern="1200" dirty="0">
            <a:latin typeface="Caveat" charset="0"/>
          </a:endParaRPr>
        </a:p>
        <a:p>
          <a:pPr marL="171450" lvl="1" indent="-171450" algn="l" defTabSz="800100" rtl="0">
            <a:lnSpc>
              <a:spcPct val="90000"/>
            </a:lnSpc>
            <a:spcBef>
              <a:spcPct val="0"/>
            </a:spcBef>
            <a:spcAft>
              <a:spcPct val="15000"/>
            </a:spcAft>
            <a:buChar char="••"/>
          </a:pPr>
          <a:r>
            <a:rPr lang="en-US" sz="1800" kern="1200" dirty="0" smtClean="0">
              <a:latin typeface="Caveat" charset="0"/>
            </a:rPr>
            <a:t>Increased GWP  and the contribution of the sector for GDP increases- GDP growth </a:t>
          </a:r>
          <a:endParaRPr lang="en" sz="1800" kern="1200" dirty="0" smtClean="0">
            <a:latin typeface="Caveat" charset="0"/>
          </a:endParaRPr>
        </a:p>
      </dsp:txBody>
      <dsp:txXfrm>
        <a:off x="7669705" y="838903"/>
        <a:ext cx="1428639" cy="407270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4779157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Google Shape;65;p: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Google Shape;66;p: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12;g35f391192_057: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Google Shape;113;g35f391192_057: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65;p: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Google Shape;66;p: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C0D126F1-6B96-4F0C-B84E-98ECE2D6E1C9}" type="slidenum">
              <a:rPr lang="en-US" smtClean="0"/>
              <a:pPr/>
              <a:t>4</a:t>
            </a:fld>
            <a:endParaRPr lang="en-US"/>
          </a:p>
        </p:txBody>
      </p:sp>
    </p:spTree>
    <p:extLst>
      <p:ext uri="{BB962C8B-B14F-4D97-AF65-F5344CB8AC3E}">
        <p14:creationId xmlns:p14="http://schemas.microsoft.com/office/powerpoint/2010/main" val="937186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185;g35ed75ccf_044: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Google Shape;186;g35ed75ccf_044: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121;g35f391192_065: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Google Shape;122;g35f391192_065: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65;p: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Google Shape;66;p: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72;g35f391192_029: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Google Shape;73;g35f391192_029: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Google Shape;72;g35f391192_029: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Google Shape;73;g35f391192_029: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Google Shape;72;g35f391192_029: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Google Shape;73;g35f391192_029: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Google Shape;112;g35f391192_057: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Google Shape;113;g35f391192_057: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management of the recruiting process will directly affect:</a:t>
            </a:r>
          </a:p>
          <a:p>
            <a:r>
              <a:rPr lang="en-US" smtClean="0"/>
              <a:t>The quality and diversity of the applicant pool.</a:t>
            </a:r>
          </a:p>
          <a:p>
            <a:r>
              <a:rPr lang="en-US" smtClean="0"/>
              <a:t>The effectiveness of the interviews.</a:t>
            </a:r>
          </a:p>
          <a:p>
            <a:r>
              <a:rPr lang="en-US" smtClean="0"/>
              <a:t>How quickly the open position gets filed.</a:t>
            </a:r>
          </a:p>
          <a:p>
            <a:r>
              <a:rPr lang="en-US" smtClean="0"/>
              <a:t>The ability to choose the best qualified person for the job.</a:t>
            </a:r>
          </a:p>
        </p:txBody>
      </p:sp>
      <p:sp>
        <p:nvSpPr>
          <p:cNvPr id="130051" name="Slide Image Placeholder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0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0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Google Shape;236;g35ed75ccf_0106: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Google Shape;237;g35ed75ccf_010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65;p: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Google Shape;66;p: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Google Shape;236;g35ed75ccf_0106: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Google Shape;237;g35ed75ccf_010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management of the recruiting process will directly affect:</a:t>
            </a:r>
          </a:p>
          <a:p>
            <a:r>
              <a:rPr lang="en-US" smtClean="0"/>
              <a:t>The quality and diversity of the applicant pool.</a:t>
            </a:r>
          </a:p>
          <a:p>
            <a:r>
              <a:rPr lang="en-US" smtClean="0"/>
              <a:t>The effectiveness of the interviews.</a:t>
            </a:r>
          </a:p>
          <a:p>
            <a:r>
              <a:rPr lang="en-US" smtClean="0"/>
              <a:t>How quickly the open position gets filed.</a:t>
            </a:r>
          </a:p>
          <a:p>
            <a:r>
              <a:rPr lang="en-US" smtClean="0"/>
              <a:t>The ability to choose the best qualified person for the job.</a:t>
            </a:r>
          </a:p>
        </p:txBody>
      </p:sp>
      <p:sp>
        <p:nvSpPr>
          <p:cNvPr id="130051" name="Slide Image Placeholder 4"/>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236;g35ed75ccf_0106: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Google Shape;237;g35ed75ccf_010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Google Shape;65;p: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Google Shape;66;p: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236;g35ed75ccf_0106: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Google Shape;237;g35ed75ccf_0106: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0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ed75ccf_01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ed75ccf_010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1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1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C0D126F1-6B96-4F0C-B84E-98ECE2D6E1C9}"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112;g35f391192_057: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Google Shape;113;g35f391192_057: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Google Shape;112;g35f391192_057: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Google Shape;113;g35f391192_057: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65;p:notes"/>
          <p:cNvSpPr>
            <a:spLocks noGrp="1" noRot="1" noChangeAspect="1" noTextEdi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Google Shape;66;p:notes"/>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57" tIns="93157" rIns="93157" bIns="93157" numCol="1" anchor="t"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fontAlgn="base">
              <a:spcBef>
                <a:spcPct val="30000"/>
              </a:spcBef>
              <a:spcAft>
                <a:spcPct val="0"/>
              </a:spcAft>
              <a:defRPr sz="1200">
                <a:solidFill>
                  <a:schemeClr val="tx1"/>
                </a:solidFill>
                <a:latin typeface="Calibri" pitchFamily="34" charset="0"/>
              </a:defRPr>
            </a:lvl6pPr>
            <a:lvl7pPr marL="2971800" indent="-228600" fontAlgn="base">
              <a:spcBef>
                <a:spcPct val="30000"/>
              </a:spcBef>
              <a:spcAft>
                <a:spcPct val="0"/>
              </a:spcAft>
              <a:defRPr sz="1200">
                <a:solidFill>
                  <a:schemeClr val="tx1"/>
                </a:solidFill>
                <a:latin typeface="Calibri" pitchFamily="34" charset="0"/>
              </a:defRPr>
            </a:lvl7pPr>
            <a:lvl8pPr marL="3429000" indent="-228600" fontAlgn="base">
              <a:spcBef>
                <a:spcPct val="30000"/>
              </a:spcBef>
              <a:spcAft>
                <a:spcPct val="0"/>
              </a:spcAft>
              <a:defRPr sz="1200">
                <a:solidFill>
                  <a:schemeClr val="tx1"/>
                </a:solidFill>
                <a:latin typeface="Calibri" pitchFamily="34" charset="0"/>
              </a:defRPr>
            </a:lvl8pPr>
            <a:lvl9pPr marL="3886200" indent="-228600" fontAlgn="base">
              <a:spcBef>
                <a:spcPct val="30000"/>
              </a:spcBef>
              <a:spcAft>
                <a:spcPct val="0"/>
              </a:spcAft>
              <a:defRPr sz="1200">
                <a:solidFill>
                  <a:schemeClr val="tx1"/>
                </a:solidFill>
                <a:latin typeface="Calibri" pitchFamily="34" charset="0"/>
              </a:defRPr>
            </a:lvl9p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5"/>
          <p:cNvSpPr txBox="1">
            <a:spLocks noGrp="1"/>
          </p:cNvSpPr>
          <p:nvPr>
            <p:ph type="body" idx="1"/>
          </p:nvPr>
        </p:nvSpPr>
        <p:spPr>
          <a:xfrm>
            <a:off x="1411775" y="1287956"/>
            <a:ext cx="7273800" cy="3271200"/>
          </a:xfrm>
          <a:prstGeom prst="rect">
            <a:avLst/>
          </a:prstGeom>
        </p:spPr>
        <p:txBody>
          <a:bodyPr spcFirstLastPara="1" wrap="square" lIns="0" tIns="0" rIns="0" bIns="0" anchor="t" anchorCtr="0">
            <a:no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2" name="Google Shape;22;p5"/>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628650" y="4767263"/>
            <a:ext cx="2057400" cy="273844"/>
          </a:xfrm>
          <a:prstGeom prst="rect">
            <a:avLst/>
          </a:prstGeom>
        </p:spPr>
        <p:txBody>
          <a:bodyPr lIns="68580" tIns="34290" rIns="68580" bIns="34290"/>
          <a:lstStyle>
            <a:lvl1pPr>
              <a:defRPr/>
            </a:lvl1pPr>
          </a:lstStyle>
          <a:p>
            <a:pPr>
              <a:defRPr/>
            </a:pPr>
            <a:fld id="{15301236-DE04-4AA4-A53B-8C654ECB4F8A}" type="datetime1">
              <a:rPr lang="en-US"/>
              <a:pPr>
                <a:defRPr/>
              </a:pPr>
              <a:t>8/24/2022</a:t>
            </a:fld>
            <a:endParaRPr lang="en-US"/>
          </a:p>
        </p:txBody>
      </p:sp>
      <p:sp>
        <p:nvSpPr>
          <p:cNvPr id="4"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lvl1pPr>
              <a:defRPr/>
            </a:lvl1pPr>
          </a:lstStyle>
          <a:p>
            <a:pPr>
              <a:defRPr/>
            </a:pPr>
            <a:r>
              <a:rPr lang="en-US"/>
              <a:t>Takaful Insurance of Africa</a:t>
            </a:r>
          </a:p>
        </p:txBody>
      </p:sp>
      <p:sp>
        <p:nvSpPr>
          <p:cNvPr id="5" name="Slide Number Placeholder 5"/>
          <p:cNvSpPr>
            <a:spLocks noGrp="1"/>
          </p:cNvSpPr>
          <p:nvPr>
            <p:ph type="sldNum" sz="quarter" idx="12"/>
          </p:nvPr>
        </p:nvSpPr>
        <p:spPr/>
        <p:txBody>
          <a:bodyPr/>
          <a:lstStyle>
            <a:lvl1pPr>
              <a:defRPr/>
            </a:lvl1pPr>
          </a:lstStyle>
          <a:p>
            <a:pPr>
              <a:defRPr/>
            </a:pPr>
            <a:fld id="{13F0835A-6A0F-4B76-8B74-BC1D3E66D6BA}" type="slidenum">
              <a:rPr lang="en-US" altLang="en-US"/>
              <a:pPr>
                <a:defRPr/>
              </a:pPr>
              <a:t>‹#›</a:t>
            </a:fld>
            <a:endParaRPr lang="en-US" altLang="en-US"/>
          </a:p>
        </p:txBody>
      </p:sp>
    </p:spTree>
    <p:extLst>
      <p:ext uri="{BB962C8B-B14F-4D97-AF65-F5344CB8AC3E}">
        <p14:creationId xmlns:p14="http://schemas.microsoft.com/office/powerpoint/2010/main" val="3282349673"/>
      </p:ext>
    </p:extLst>
  </p:cSld>
  <p:clrMapOvr>
    <a:masterClrMapping/>
  </p:clrMapOvr>
  <p:transition advClick="0" advTm="600000">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7"/>
          <p:cNvSpPr txBox="1">
            <a:spLocks noGrp="1"/>
          </p:cNvSpPr>
          <p:nvPr>
            <p:ph type="body" idx="1"/>
          </p:nvPr>
        </p:nvSpPr>
        <p:spPr>
          <a:xfrm>
            <a:off x="1411775"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1" name="Google Shape;31;p7"/>
          <p:cNvSpPr txBox="1">
            <a:spLocks noGrp="1"/>
          </p:cNvSpPr>
          <p:nvPr>
            <p:ph type="body" idx="2"/>
          </p:nvPr>
        </p:nvSpPr>
        <p:spPr>
          <a:xfrm>
            <a:off x="3929671"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2" name="Google Shape;32;p7"/>
          <p:cNvSpPr txBox="1">
            <a:spLocks noGrp="1"/>
          </p:cNvSpPr>
          <p:nvPr>
            <p:ph type="body" idx="3"/>
          </p:nvPr>
        </p:nvSpPr>
        <p:spPr>
          <a:xfrm>
            <a:off x="6447566"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3" name="Google Shape;33;p7"/>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8"/>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9"/>
          <p:cNvSpPr txBox="1">
            <a:spLocks noGrp="1"/>
          </p:cNvSpPr>
          <p:nvPr>
            <p:ph type="body" idx="1"/>
          </p:nvPr>
        </p:nvSpPr>
        <p:spPr>
          <a:xfrm>
            <a:off x="1411775" y="4270412"/>
            <a:ext cx="72750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39" name="Google Shape;39;p9"/>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1519100" y="1142662"/>
            <a:ext cx="6939000" cy="11598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 name="Google Shape;15;p3"/>
          <p:cNvSpPr txBox="1">
            <a:spLocks noGrp="1"/>
          </p:cNvSpPr>
          <p:nvPr>
            <p:ph type="subTitle" idx="1"/>
          </p:nvPr>
        </p:nvSpPr>
        <p:spPr>
          <a:xfrm>
            <a:off x="1519100" y="2279990"/>
            <a:ext cx="6939000" cy="7848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7143CA0D-82A3-D94E-BD3B-E30033C15826}" type="datetimeFigureOut">
              <a:rPr lang="en-US" smtClean="0"/>
              <a:pPr/>
              <a:t>8/24/2022</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1034140749"/>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8"/>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8"/>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lIns="68580" tIns="34290" rIns="68580" bIns="34290"/>
          <a:lstStyle/>
          <a:p>
            <a:fld id="{7143CA0D-82A3-D94E-BD3B-E30033C15826}" type="datetimeFigureOut">
              <a:rPr lang="en-US" smtClean="0"/>
              <a:pPr/>
              <a:t>8/24/2022</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7" name="Slide Number Placeholder 6"/>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3366322146"/>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7143CA0D-82A3-D94E-BD3B-E30033C15826}" type="datetimeFigureOut">
              <a:rPr lang="en-US" smtClean="0"/>
              <a:pPr/>
              <a:t>8/24/2022</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1611631110"/>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11775" y="129768"/>
            <a:ext cx="72738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1pPr>
            <a:lvl2pPr lvl="1">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2pPr>
            <a:lvl3pPr lvl="2">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3pPr>
            <a:lvl4pPr lvl="3">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4pPr>
            <a:lvl5pPr lvl="4">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5pPr>
            <a:lvl6pPr lvl="5">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6pPr>
            <a:lvl7pPr lvl="6">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7pPr>
            <a:lvl8pPr lvl="7">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8pPr>
            <a:lvl9pPr lvl="8">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411775" y="1287956"/>
            <a:ext cx="7273800" cy="32712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1pPr>
            <a:lvl2pPr marL="914400" lvl="1"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2pPr>
            <a:lvl3pPr marL="1371600" lvl="2"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3pPr>
            <a:lvl4pPr marL="1828800" lvl="3"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4pPr>
            <a:lvl5pPr marL="2286000" lvl="4"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5pPr>
            <a:lvl6pPr marL="2743200" lvl="5"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6pPr>
            <a:lvl7pPr marL="3200400" lvl="6"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7pPr>
            <a:lvl8pPr marL="3657600" lvl="7"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8pPr>
            <a:lvl9pPr marL="4114800" lvl="8"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8404384" y="254051"/>
            <a:ext cx="548700" cy="3936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62" r:id="rId6"/>
    <p:sldLayoutId id="2147483663" r:id="rId7"/>
    <p:sldLayoutId id="2147483664" r:id="rId8"/>
    <p:sldLayoutId id="2147483665" r:id="rId9"/>
    <p:sldLayoutId id="2147483666" r:id="rId10"/>
  </p:sldLayoutIdLst>
  <p:transition>
    <p:randomBar dir="ver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fikru.tsegaye@yahoo.com"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gif"/><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orldpopulationreview.com/countries/nigeria-population/" TargetMode="External"/><Relationship Id="rId7" Type="http://schemas.openxmlformats.org/officeDocument/2006/relationships/image" Target="../media/image17.gi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worldpopulationreview.com/countries/ethiopia-population/2018" TargetMode="External"/><Relationship Id="rId5" Type="http://schemas.openxmlformats.org/officeDocument/2006/relationships/hyperlink" Target="https://en.wikipedia.org/wiki/Ethiopia" TargetMode="External"/><Relationship Id="rId4" Type="http://schemas.openxmlformats.org/officeDocument/2006/relationships/hyperlink" Target="https://www.cia.gov/library/publications/the-world-factbook/rankorder/2119rank.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lang="en"/>
          </a:p>
        </p:txBody>
      </p:sp>
      <p:pic>
        <p:nvPicPr>
          <p:cNvPr id="1026" name="Picture 2" descr="C:\Users\Vostro\Desktop\1385600411sailboat-yacht-sailing-animated-gi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9133114"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6;p11"/>
          <p:cNvSpPr txBox="1">
            <a:spLocks/>
          </p:cNvSpPr>
          <p:nvPr/>
        </p:nvSpPr>
        <p:spPr>
          <a:xfrm>
            <a:off x="4823174" y="70757"/>
            <a:ext cx="3101625" cy="234859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1pPr>
            <a:lvl2pPr marR="0" lvl="1"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2pPr>
            <a:lvl3pPr marR="0" lvl="2"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3pPr>
            <a:lvl4pPr marR="0" lvl="3"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4pPr>
            <a:lvl5pPr marR="0" lvl="4"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5pPr>
            <a:lvl6pPr marR="0" lvl="5"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6pPr>
            <a:lvl7pPr marR="0" lvl="6"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7pPr>
            <a:lvl8pPr marR="0" lvl="7"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8pPr>
            <a:lvl9pPr marR="0" lvl="8"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9pPr>
          </a:lstStyle>
          <a:p>
            <a:pPr algn="ctr"/>
            <a:r>
              <a:rPr lang="en-US" sz="2400" dirty="0" smtClean="0">
                <a:solidFill>
                  <a:schemeClr val="bg1"/>
                </a:solidFill>
              </a:rPr>
              <a:t>Takaful insurance in Ethiopia :</a:t>
            </a:r>
            <a:br>
              <a:rPr lang="en-US" sz="2400" dirty="0" smtClean="0">
                <a:solidFill>
                  <a:schemeClr val="bg1"/>
                </a:solidFill>
              </a:rPr>
            </a:br>
            <a:r>
              <a:rPr lang="en-US" sz="2400" dirty="0" smtClean="0">
                <a:solidFill>
                  <a:schemeClr val="bg1"/>
                </a:solidFill>
              </a:rPr>
              <a:t>                          </a:t>
            </a:r>
            <a:br>
              <a:rPr lang="en-US" sz="2400" dirty="0" smtClean="0">
                <a:solidFill>
                  <a:schemeClr val="bg1"/>
                </a:solidFill>
              </a:rPr>
            </a:br>
            <a:r>
              <a:rPr lang="en-US" sz="2400" dirty="0" smtClean="0">
                <a:solidFill>
                  <a:schemeClr val="bg1"/>
                </a:solidFill>
              </a:rPr>
              <a:t>prospects, challenges</a:t>
            </a:r>
            <a:endParaRPr lang="en-US" sz="2400" dirty="0" smtClean="0">
              <a:solidFill>
                <a:schemeClr val="bg1"/>
              </a:solidFill>
            </a:endParaRPr>
          </a:p>
        </p:txBody>
      </p:sp>
      <p:pic>
        <p:nvPicPr>
          <p:cNvPr id="7" name="Picture 6" descr="C:\Users\Vostro 3560Pro32bit\Desktop\DSC_4599.JPG"/>
          <p:cNvPicPr/>
          <p:nvPr/>
        </p:nvPicPr>
        <p:blipFill>
          <a:blip r:embed="rId3"/>
          <a:srcRect/>
          <a:stretch>
            <a:fillRect/>
          </a:stretch>
        </p:blipFill>
        <p:spPr bwMode="auto">
          <a:xfrm>
            <a:off x="7620000" y="0"/>
            <a:ext cx="1524000" cy="2419350"/>
          </a:xfrm>
          <a:prstGeom prst="ellipse">
            <a:avLst/>
          </a:prstGeom>
          <a:ln>
            <a:noFill/>
          </a:ln>
          <a:effectLst>
            <a:softEdge rad="112500"/>
          </a:effectLst>
        </p:spPr>
      </p:pic>
      <p:sp>
        <p:nvSpPr>
          <p:cNvPr id="4" name="Rectangle 3"/>
          <p:cNvSpPr/>
          <p:nvPr/>
        </p:nvSpPr>
        <p:spPr>
          <a:xfrm>
            <a:off x="6809707" y="2417861"/>
            <a:ext cx="2414444" cy="461665"/>
          </a:xfrm>
          <a:prstGeom prst="rect">
            <a:avLst/>
          </a:prstGeom>
        </p:spPr>
        <p:txBody>
          <a:bodyPr wrap="none">
            <a:spAutoFit/>
          </a:bodyPr>
          <a:lstStyle/>
          <a:p>
            <a:pPr algn="ctr"/>
            <a:r>
              <a:rPr lang="en-US" sz="2400" b="1" dirty="0">
                <a:solidFill>
                  <a:schemeClr val="bg1"/>
                </a:solidFill>
                <a:latin typeface="Amatic SC"/>
                <a:ea typeface="Amatic SC"/>
                <a:cs typeface="Amatic SC"/>
                <a:sym typeface="Amatic SC"/>
              </a:rPr>
              <a:t>By: </a:t>
            </a:r>
            <a:r>
              <a:rPr lang="en-US" sz="2400" b="1" dirty="0" err="1">
                <a:solidFill>
                  <a:schemeClr val="bg1"/>
                </a:solidFill>
                <a:latin typeface="Amatic SC"/>
                <a:ea typeface="Amatic SC"/>
                <a:cs typeface="Amatic SC"/>
                <a:sym typeface="Amatic SC"/>
              </a:rPr>
              <a:t>Fikru</a:t>
            </a:r>
            <a:r>
              <a:rPr lang="en-US" sz="2400" b="1" dirty="0">
                <a:solidFill>
                  <a:schemeClr val="bg1"/>
                </a:solidFill>
                <a:latin typeface="Amatic SC"/>
                <a:ea typeface="Amatic SC"/>
                <a:cs typeface="Amatic SC"/>
                <a:sym typeface="Amatic SC"/>
              </a:rPr>
              <a:t> </a:t>
            </a:r>
            <a:r>
              <a:rPr lang="en-US" sz="2400" b="1" dirty="0" err="1">
                <a:solidFill>
                  <a:schemeClr val="bg1"/>
                </a:solidFill>
                <a:latin typeface="Amatic SC"/>
                <a:ea typeface="Amatic SC"/>
                <a:cs typeface="Amatic SC"/>
                <a:sym typeface="Amatic SC"/>
              </a:rPr>
              <a:t>tsegaye</a:t>
            </a:r>
            <a:r>
              <a:rPr lang="en-US" sz="2400" b="1" dirty="0">
                <a:solidFill>
                  <a:schemeClr val="bg1"/>
                </a:solidFill>
                <a:latin typeface="Amatic SC"/>
                <a:ea typeface="Amatic SC"/>
                <a:cs typeface="Amatic SC"/>
                <a:sym typeface="Amatic SC"/>
              </a:rPr>
              <a:t> </a:t>
            </a:r>
            <a:r>
              <a:rPr lang="en-US" sz="2400" b="1" dirty="0" err="1">
                <a:solidFill>
                  <a:schemeClr val="bg1"/>
                </a:solidFill>
                <a:latin typeface="Amatic SC"/>
                <a:ea typeface="Amatic SC"/>
                <a:cs typeface="Amatic SC"/>
                <a:sym typeface="Amatic SC"/>
              </a:rPr>
              <a:t>wordofa</a:t>
            </a:r>
            <a:endParaRPr lang="en-US" sz="2400" b="1" dirty="0">
              <a:solidFill>
                <a:schemeClr val="bg1"/>
              </a:solidFill>
              <a:latin typeface="Amatic SC"/>
              <a:ea typeface="Amatic SC"/>
              <a:cs typeface="Amatic SC"/>
              <a:sym typeface="Amatic SC"/>
            </a:endParaRPr>
          </a:p>
        </p:txBody>
      </p:sp>
    </p:spTree>
    <p:extLst>
      <p:ext uri="{BB962C8B-B14F-4D97-AF65-F5344CB8AC3E}">
        <p14:creationId xmlns:p14="http://schemas.microsoft.com/office/powerpoint/2010/main" val="3766969049"/>
      </p:ext>
    </p:extLst>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1" y="1"/>
            <a:ext cx="6345237" cy="994172"/>
          </a:xfrm>
          <a:prstGeom prst="rect">
            <a:avLst/>
          </a:prstGeom>
          <a:solidFill>
            <a:schemeClr val="bg1"/>
          </a:solidFill>
        </p:spPr>
        <p:txBody>
          <a:bodyPr vert="horz" lIns="68580" tIns="34290" rIns="68580" bIns="34290" rtlCol="0" anchor="b">
            <a:noAutofit/>
          </a:bodyPr>
          <a:lstStyle/>
          <a:p>
            <a:pPr lvl="2" algn="ctr">
              <a:lnSpc>
                <a:spcPct val="90000"/>
              </a:lnSpc>
              <a:spcBef>
                <a:spcPct val="0"/>
              </a:spcBef>
              <a:tabLst>
                <a:tab pos="556022" algn="l"/>
              </a:tabLst>
            </a:pPr>
            <a:r>
              <a:rPr lang="en-GB" sz="2700" b="0" dirty="0">
                <a:solidFill>
                  <a:srgbClr val="0065A1"/>
                </a:solidFill>
                <a:latin typeface="Agency FB" pitchFamily="34" charset="0"/>
                <a:ea typeface="Adobe Gothic Std B" pitchFamily="34" charset="-128"/>
              </a:rPr>
              <a:t/>
            </a:r>
            <a:br>
              <a:rPr lang="en-GB" sz="2700" b="0" dirty="0">
                <a:solidFill>
                  <a:srgbClr val="0065A1"/>
                </a:solidFill>
                <a:latin typeface="Agency FB" pitchFamily="34" charset="0"/>
                <a:ea typeface="Adobe Gothic Std B" pitchFamily="34" charset="-128"/>
              </a:rPr>
            </a:br>
            <a:r>
              <a:rPr lang="en-US" sz="2700" dirty="0">
                <a:solidFill>
                  <a:srgbClr val="0065A1"/>
                </a:solidFill>
                <a:latin typeface="Agency FB" pitchFamily="34" charset="0"/>
              </a:rPr>
              <a:t> </a:t>
            </a:r>
            <a:br>
              <a:rPr lang="en-US" sz="2700" dirty="0">
                <a:solidFill>
                  <a:srgbClr val="0065A1"/>
                </a:solidFill>
                <a:latin typeface="Agency FB" pitchFamily="34" charset="0"/>
              </a:rPr>
            </a:br>
            <a:r>
              <a:rPr lang="en-US" sz="2700" dirty="0">
                <a:solidFill>
                  <a:srgbClr val="0065A1"/>
                </a:solidFill>
                <a:latin typeface="Agency FB" pitchFamily="34" charset="0"/>
              </a:rPr>
              <a:t/>
            </a:r>
            <a:br>
              <a:rPr lang="en-US" sz="2700" dirty="0">
                <a:solidFill>
                  <a:srgbClr val="0065A1"/>
                </a:solidFill>
                <a:latin typeface="Agency FB" pitchFamily="34" charset="0"/>
              </a:rPr>
            </a:br>
            <a:r>
              <a:rPr lang="en-US" sz="2700" dirty="0">
                <a:solidFill>
                  <a:srgbClr val="0065A1"/>
                </a:solidFill>
                <a:latin typeface="Agency FB" pitchFamily="34" charset="0"/>
              </a:rPr>
              <a:t/>
            </a:r>
            <a:br>
              <a:rPr lang="en-US" sz="2700" dirty="0">
                <a:solidFill>
                  <a:srgbClr val="0065A1"/>
                </a:solidFill>
                <a:latin typeface="Agency FB" pitchFamily="34" charset="0"/>
              </a:rPr>
            </a:br>
            <a:r>
              <a:rPr lang="en-US" sz="2700" dirty="0" smtClean="0">
                <a:solidFill>
                  <a:srgbClr val="0065A1"/>
                </a:solidFill>
                <a:latin typeface="Agency FB" pitchFamily="34" charset="0"/>
              </a:rPr>
              <a:t>STRONG REGULATORY SUPPORT.</a:t>
            </a:r>
            <a:endParaRPr lang="en-US" sz="2700" b="0" dirty="0">
              <a:solidFill>
                <a:srgbClr val="0065A1"/>
              </a:solidFill>
              <a:latin typeface="Agency FB" pitchFamily="34" charset="0"/>
              <a:ea typeface="Adobe Gothic Std B" pitchFamily="34" charset="-128"/>
            </a:endParaRPr>
          </a:p>
        </p:txBody>
      </p:sp>
      <p:sp>
        <p:nvSpPr>
          <p:cNvPr id="261121" name="Rectangle 1"/>
          <p:cNvSpPr>
            <a:spLocks noChangeArrowheads="1"/>
          </p:cNvSpPr>
          <p:nvPr/>
        </p:nvSpPr>
        <p:spPr bwMode="auto">
          <a:xfrm>
            <a:off x="1" y="1181146"/>
            <a:ext cx="6133097" cy="3349379"/>
          </a:xfrm>
          <a:prstGeom prst="rect">
            <a:avLst/>
          </a:prstGeom>
          <a:solidFill>
            <a:srgbClr val="002060"/>
          </a:solid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marL="171450" indent="-171450">
              <a:lnSpc>
                <a:spcPct val="90000"/>
              </a:lnSpc>
              <a:spcBef>
                <a:spcPts val="750"/>
              </a:spcBef>
              <a:buFont typeface="Wingdings" pitchFamily="2" charset="2"/>
              <a:buChar char="q"/>
            </a:pPr>
            <a:r>
              <a:rPr lang="en-US" sz="2700" b="1" dirty="0">
                <a:solidFill>
                  <a:schemeClr val="bg1"/>
                </a:solidFill>
                <a:latin typeface="Agency FB" pitchFamily="34" charset="0"/>
              </a:rPr>
              <a:t>Directive No.SIB/44/2016 (Manner and criteria of transacting reinsurance business)</a:t>
            </a:r>
          </a:p>
          <a:p>
            <a:pPr marL="514350" lvl="1" indent="-171450">
              <a:lnSpc>
                <a:spcPct val="90000"/>
              </a:lnSpc>
              <a:spcBef>
                <a:spcPts val="750"/>
              </a:spcBef>
              <a:buFont typeface="Wingdings" pitchFamily="2" charset="2"/>
              <a:buChar char="q"/>
            </a:pPr>
            <a:r>
              <a:rPr lang="en-US" sz="2700" b="1" dirty="0">
                <a:solidFill>
                  <a:schemeClr val="bg1"/>
                </a:solidFill>
                <a:latin typeface="Agency FB" pitchFamily="34" charset="0"/>
              </a:rPr>
              <a:t>An insurer to cede at least 25% of its treaty business;</a:t>
            </a:r>
          </a:p>
          <a:p>
            <a:pPr marL="514350" lvl="1" indent="-171450">
              <a:lnSpc>
                <a:spcPct val="90000"/>
              </a:lnSpc>
              <a:spcBef>
                <a:spcPts val="750"/>
              </a:spcBef>
              <a:buFont typeface="Wingdings" pitchFamily="2" charset="2"/>
              <a:buChar char="q"/>
            </a:pPr>
            <a:r>
              <a:rPr lang="en-US" sz="2700" b="1" dirty="0">
                <a:solidFill>
                  <a:schemeClr val="bg1"/>
                </a:solidFill>
                <a:latin typeface="Agency FB" pitchFamily="34" charset="0"/>
              </a:rPr>
              <a:t> 5% of each policy issued by them. </a:t>
            </a:r>
          </a:p>
          <a:p>
            <a:pPr marL="514350" lvl="1" indent="-171450">
              <a:lnSpc>
                <a:spcPct val="90000"/>
              </a:lnSpc>
              <a:spcBef>
                <a:spcPts val="750"/>
              </a:spcBef>
              <a:buFont typeface="Wingdings" pitchFamily="2" charset="2"/>
              <a:buChar char="q"/>
            </a:pPr>
            <a:r>
              <a:rPr lang="en-US" sz="2700" b="1" dirty="0">
                <a:solidFill>
                  <a:schemeClr val="bg1"/>
                </a:solidFill>
                <a:latin typeface="Agency FB" pitchFamily="34" charset="0"/>
              </a:rPr>
              <a:t>In addition, the Company also has the right of first refusal in respect of all facultative placements.</a:t>
            </a:r>
          </a:p>
        </p:txBody>
      </p:sp>
      <p:pic>
        <p:nvPicPr>
          <p:cNvPr id="3074" name="Picture 2" descr="C:\Users\Vostro 3560Pro32bit\Desktop\policy.gif"/>
          <p:cNvPicPr>
            <a:picLocks noChangeAspect="1" noChangeArrowheads="1" noCrop="1"/>
          </p:cNvPicPr>
          <p:nvPr/>
        </p:nvPicPr>
        <p:blipFill>
          <a:blip r:embed="rId2"/>
          <a:srcRect/>
          <a:stretch>
            <a:fillRect/>
          </a:stretch>
        </p:blipFill>
        <p:spPr bwMode="auto">
          <a:xfrm>
            <a:off x="6345238" y="419101"/>
            <a:ext cx="2798762" cy="4298399"/>
          </a:xfrm>
          <a:prstGeom prst="rect">
            <a:avLst/>
          </a:prstGeom>
          <a:noFill/>
        </p:spPr>
      </p:pic>
    </p:spTree>
    <p:extLst>
      <p:ext uri="{BB962C8B-B14F-4D97-AF65-F5344CB8AC3E}">
        <p14:creationId xmlns:p14="http://schemas.microsoft.com/office/powerpoint/2010/main" val="254276511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559" y="193014"/>
            <a:ext cx="6968799" cy="422872"/>
          </a:xfrm>
        </p:spPr>
        <p:txBody>
          <a:bodyPr>
            <a:noAutofit/>
          </a:bodyPr>
          <a:lstStyle/>
          <a:p>
            <a:pPr algn="l"/>
            <a:r>
              <a:rPr lang="en-US" b="1" dirty="0">
                <a:solidFill>
                  <a:srgbClr val="0065A1"/>
                </a:solidFill>
                <a:latin typeface="Agency FB" pitchFamily="34" charset="0"/>
                <a:ea typeface="Avenir Black" charset="0"/>
                <a:cs typeface="Avenir Black" charset="0"/>
              </a:rPr>
              <a:t>Products and reinsurance solution</a:t>
            </a:r>
          </a:p>
        </p:txBody>
      </p:sp>
      <p:sp>
        <p:nvSpPr>
          <p:cNvPr id="9" name="Subtitle 2"/>
          <p:cNvSpPr>
            <a:spLocks noGrp="1"/>
          </p:cNvSpPr>
          <p:nvPr>
            <p:ph type="subTitle" idx="1"/>
          </p:nvPr>
        </p:nvSpPr>
        <p:spPr>
          <a:xfrm>
            <a:off x="6750844" y="4821175"/>
            <a:ext cx="2051635" cy="173435"/>
          </a:xfrm>
        </p:spPr>
        <p:txBody>
          <a:bodyPr>
            <a:noAutofit/>
          </a:bodyPr>
          <a:lstStyle/>
          <a:p>
            <a:pPr algn="r">
              <a:lnSpc>
                <a:spcPct val="100000"/>
              </a:lnSpc>
            </a:pPr>
            <a:r>
              <a:rPr lang="en-US" sz="1500" b="1" dirty="0">
                <a:solidFill>
                  <a:srgbClr val="0065A1"/>
                </a:solidFill>
                <a:latin typeface="Aharoni" pitchFamily="2" charset="-79"/>
                <a:ea typeface="Avenir Book" charset="0"/>
                <a:cs typeface="Aharoni" pitchFamily="2" charset="-79"/>
              </a:rPr>
              <a:t>Rising with Africa</a:t>
            </a:r>
          </a:p>
        </p:txBody>
      </p:sp>
      <p:grpSp>
        <p:nvGrpSpPr>
          <p:cNvPr id="3" name="Group 9"/>
          <p:cNvGrpSpPr/>
          <p:nvPr/>
        </p:nvGrpSpPr>
        <p:grpSpPr>
          <a:xfrm>
            <a:off x="8329277" y="0"/>
            <a:ext cx="473202" cy="386028"/>
            <a:chOff x="10378440" y="0"/>
            <a:chExt cx="630936" cy="514704"/>
          </a:xfrm>
        </p:grpSpPr>
        <p:sp>
          <p:nvSpPr>
            <p:cNvPr id="11" name="Rectangle 10"/>
            <p:cNvSpPr/>
            <p:nvPr/>
          </p:nvSpPr>
          <p:spPr>
            <a:xfrm>
              <a:off x="10378440"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25328"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72216"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488603" y="877565"/>
            <a:ext cx="8025840" cy="4131900"/>
          </a:xfrm>
          <a:prstGeom prst="rect">
            <a:avLst/>
          </a:prstGeom>
          <a:solidFill>
            <a:srgbClr val="002060"/>
          </a:solidFill>
        </p:spPr>
        <p:txBody>
          <a:bodyPr wrap="square" lIns="68580" tIns="34290" rIns="68580" bIns="34290">
            <a:spAutoFit/>
          </a:bodyPr>
          <a:lstStyle/>
          <a:p>
            <a:r>
              <a:rPr lang="en-US" sz="2400" dirty="0" err="1">
                <a:solidFill>
                  <a:schemeClr val="bg1"/>
                </a:solidFill>
                <a:latin typeface="Agency FB" pitchFamily="34" charset="0"/>
              </a:rPr>
              <a:t>Ethio</a:t>
            </a:r>
            <a:r>
              <a:rPr lang="en-US" sz="2400" dirty="0">
                <a:solidFill>
                  <a:schemeClr val="bg1"/>
                </a:solidFill>
                <a:latin typeface="Agency FB" pitchFamily="34" charset="0"/>
              </a:rPr>
              <a:t> Re provides all life and non-life reinsurance covers except energy, oil and gas. </a:t>
            </a:r>
          </a:p>
          <a:p>
            <a:pPr marL="428625" indent="-428625">
              <a:buFont typeface="Wingdings" pitchFamily="2" charset="2"/>
              <a:buChar char="q"/>
            </a:pPr>
            <a:r>
              <a:rPr lang="en-US" sz="2400" dirty="0">
                <a:solidFill>
                  <a:schemeClr val="bg1"/>
                </a:solidFill>
                <a:latin typeface="Agency FB" pitchFamily="34" charset="0"/>
              </a:rPr>
              <a:t>Fire and engineering; </a:t>
            </a:r>
          </a:p>
          <a:p>
            <a:pPr marL="428625" indent="-428625">
              <a:buFont typeface="Wingdings" pitchFamily="2" charset="2"/>
              <a:buChar char="q"/>
            </a:pPr>
            <a:r>
              <a:rPr lang="en-US" sz="2400" dirty="0">
                <a:solidFill>
                  <a:schemeClr val="bg1"/>
                </a:solidFill>
                <a:latin typeface="Agency FB" pitchFamily="34" charset="0"/>
              </a:rPr>
              <a:t>Accident and motor; </a:t>
            </a:r>
          </a:p>
          <a:p>
            <a:pPr marL="428625" indent="-428625">
              <a:buFont typeface="Wingdings" pitchFamily="2" charset="2"/>
              <a:buChar char="q"/>
            </a:pPr>
            <a:r>
              <a:rPr lang="en-US" sz="2400" dirty="0">
                <a:solidFill>
                  <a:schemeClr val="bg1"/>
                </a:solidFill>
                <a:latin typeface="Agency FB" pitchFamily="34" charset="0"/>
              </a:rPr>
              <a:t>Marine and aviation; </a:t>
            </a:r>
          </a:p>
          <a:p>
            <a:pPr marL="428625" indent="-428625">
              <a:buFont typeface="Wingdings" pitchFamily="2" charset="2"/>
              <a:buChar char="q"/>
            </a:pPr>
            <a:r>
              <a:rPr lang="en-US" sz="2400" dirty="0">
                <a:solidFill>
                  <a:schemeClr val="bg1"/>
                </a:solidFill>
                <a:latin typeface="Agency FB" pitchFamily="34" charset="0"/>
              </a:rPr>
              <a:t>Life and health; </a:t>
            </a:r>
          </a:p>
          <a:p>
            <a:pPr marL="428625" indent="-428625">
              <a:buFont typeface="Wingdings" pitchFamily="2" charset="2"/>
              <a:buChar char="q"/>
            </a:pPr>
            <a:r>
              <a:rPr lang="en-US" sz="2400" dirty="0">
                <a:solidFill>
                  <a:schemeClr val="bg1"/>
                </a:solidFill>
                <a:latin typeface="Agency FB" pitchFamily="34" charset="0"/>
              </a:rPr>
              <a:t>Non demand bonds; </a:t>
            </a:r>
          </a:p>
          <a:p>
            <a:pPr marL="428625" indent="-428625">
              <a:buFont typeface="Wingdings" pitchFamily="2" charset="2"/>
              <a:buChar char="q"/>
            </a:pPr>
            <a:r>
              <a:rPr lang="en-US" sz="2400" dirty="0">
                <a:solidFill>
                  <a:schemeClr val="bg1"/>
                </a:solidFill>
                <a:latin typeface="Agency FB" pitchFamily="34" charset="0"/>
              </a:rPr>
              <a:t>Liability; </a:t>
            </a:r>
          </a:p>
          <a:p>
            <a:pPr marL="428625" indent="-428625">
              <a:buFont typeface="Wingdings" pitchFamily="2" charset="2"/>
              <a:buChar char="q"/>
            </a:pPr>
            <a:r>
              <a:rPr lang="en-US" sz="2400" dirty="0" err="1">
                <a:solidFill>
                  <a:schemeClr val="bg1"/>
                </a:solidFill>
                <a:latin typeface="Agency FB" pitchFamily="34" charset="0"/>
              </a:rPr>
              <a:t>Retakaful</a:t>
            </a:r>
            <a:r>
              <a:rPr lang="en-US" sz="2400" dirty="0">
                <a:solidFill>
                  <a:schemeClr val="bg1"/>
                </a:solidFill>
                <a:latin typeface="Agency FB" pitchFamily="34" charset="0"/>
              </a:rPr>
              <a:t> </a:t>
            </a:r>
          </a:p>
          <a:p>
            <a:pPr marL="428625" indent="-428625">
              <a:buFont typeface="Wingdings" pitchFamily="2" charset="2"/>
              <a:buChar char="q"/>
            </a:pPr>
            <a:r>
              <a:rPr lang="en-US" sz="2400" dirty="0">
                <a:solidFill>
                  <a:schemeClr val="bg1"/>
                </a:solidFill>
                <a:latin typeface="Agency FB" pitchFamily="34" charset="0"/>
              </a:rPr>
              <a:t>Agriculture and Political Violence and Terrorism (PVT); and </a:t>
            </a:r>
          </a:p>
          <a:p>
            <a:pPr marL="428625" indent="-428625">
              <a:buFont typeface="Wingdings" pitchFamily="2" charset="2"/>
              <a:buChar char="q"/>
            </a:pPr>
            <a:r>
              <a:rPr lang="en-US" sz="2400" dirty="0">
                <a:solidFill>
                  <a:schemeClr val="bg1"/>
                </a:solidFill>
                <a:latin typeface="Agency FB" pitchFamily="34" charset="0"/>
              </a:rPr>
              <a:t>Others </a:t>
            </a:r>
          </a:p>
        </p:txBody>
      </p:sp>
    </p:spTree>
    <p:extLst>
      <p:ext uri="{BB962C8B-B14F-4D97-AF65-F5344CB8AC3E}">
        <p14:creationId xmlns:p14="http://schemas.microsoft.com/office/powerpoint/2010/main" val="28716631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latin typeface="Agency FB" pitchFamily="34" charset="0"/>
              </a:rPr>
              <a:t>Our Headline Goals</a:t>
            </a:r>
            <a:r>
              <a:rPr lang="en-US" dirty="0"/>
              <a:t/>
            </a:r>
            <a:br>
              <a:rPr lang="en-US" dirty="0"/>
            </a:br>
            <a:endParaRPr lang="en-US" dirty="0"/>
          </a:p>
        </p:txBody>
      </p:sp>
      <p:pic>
        <p:nvPicPr>
          <p:cNvPr id="3" name="Picture 2"/>
          <p:cNvPicPr/>
          <p:nvPr/>
        </p:nvPicPr>
        <p:blipFill>
          <a:blip r:embed="rId2"/>
          <a:stretch>
            <a:fillRect/>
          </a:stretch>
        </p:blipFill>
        <p:spPr>
          <a:xfrm>
            <a:off x="264695" y="866274"/>
            <a:ext cx="8662737" cy="4277226"/>
          </a:xfrm>
          <a:prstGeom prst="rect">
            <a:avLst/>
          </a:prstGeom>
        </p:spPr>
      </p:pic>
    </p:spTree>
    <p:extLst>
      <p:ext uri="{BB962C8B-B14F-4D97-AF65-F5344CB8AC3E}">
        <p14:creationId xmlns:p14="http://schemas.microsoft.com/office/powerpoint/2010/main" val="1217851106"/>
      </p:ext>
    </p:extLst>
  </p:cSld>
  <p:clrMapOvr>
    <a:masterClrMapping/>
  </p:clrMapOvr>
  <p:transition>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a:stretch/>
        </p:blipFill>
        <p:spPr>
          <a:xfrm>
            <a:off x="5164227" y="944223"/>
            <a:ext cx="3101100" cy="3101100"/>
          </a:xfrm>
          <a:prstGeom prst="ellipse">
            <a:avLst/>
          </a:prstGeom>
          <a:noFill/>
          <a:ln>
            <a:noFill/>
          </a:ln>
        </p:spPr>
      </p:pic>
      <p:sp>
        <p:nvSpPr>
          <p:cNvPr id="116" name="Google Shape;116;p20"/>
          <p:cNvSpPr txBox="1">
            <a:spLocks noGrp="1"/>
          </p:cNvSpPr>
          <p:nvPr>
            <p:ph type="title"/>
          </p:nvPr>
        </p:nvSpPr>
        <p:spPr>
          <a:xfrm>
            <a:off x="533400" y="1123950"/>
            <a:ext cx="4343400" cy="192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5400" dirty="0" smtClean="0">
                <a:latin typeface="Caveat" charset="0"/>
              </a:rPr>
              <a:t>Where are we now at industry level?</a:t>
            </a:r>
            <a:endParaRPr sz="5400" dirty="0">
              <a:latin typeface="Caveat" charset="0"/>
            </a:endParaRPr>
          </a:p>
        </p:txBody>
      </p:sp>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Tree>
  </p:cSld>
  <p:clrMapOvr>
    <a:masterClrMapping/>
  </p:clrMapOvr>
  <p:transition>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6172200" y="209550"/>
            <a:ext cx="3124200" cy="3101100"/>
          </a:xfrm>
          <a:prstGeom prst="ellipse">
            <a:avLst/>
          </a:prstGeom>
          <a:noFill/>
          <a:ln>
            <a:noFill/>
          </a:ln>
        </p:spPr>
      </p:pic>
      <p:sp>
        <p:nvSpPr>
          <p:cNvPr id="9220" name="Google Shape;118;p20"/>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0638EDE7-B23E-4B91-BCE6-894864E8EBA5}" type="slidenum">
              <a:rPr lang="en-US" smtClean="0"/>
              <a:pPr eaLnBrk="1" hangingPunct="1">
                <a:spcBef>
                  <a:spcPct val="0"/>
                </a:spcBef>
                <a:spcAft>
                  <a:spcPct val="0"/>
                </a:spcAft>
              </a:pPr>
              <a:t>14</a:t>
            </a:fld>
            <a:endParaRPr lang="en-US" smtClean="0"/>
          </a:p>
        </p:txBody>
      </p:sp>
      <p:sp>
        <p:nvSpPr>
          <p:cNvPr id="9221" name="Google Shape;119;p20"/>
          <p:cNvSpPr>
            <a:spLocks noChangeArrowheads="1"/>
          </p:cNvSpPr>
          <p:nvPr/>
        </p:nvSpPr>
        <p:spPr bwMode="auto">
          <a:xfrm>
            <a:off x="6248400" y="133351"/>
            <a:ext cx="3136900" cy="3193256"/>
          </a:xfrm>
          <a:custGeom>
            <a:avLst/>
            <a:gdLst>
              <a:gd name="T0" fmla="*/ 0 w 112467"/>
              <a:gd name="T1" fmla="*/ 0 h 112365"/>
              <a:gd name="T2" fmla="*/ 112467 w 112467"/>
              <a:gd name="T3" fmla="*/ 112365 h 112365"/>
            </a:gdLst>
            <a:ahLst/>
            <a:cxnLst/>
            <a:rect l="T0" t="T1" r="T2" b="T3"/>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a:solidFill>
              <a:srgbClr val="1C4587"/>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Text Placeholder 2"/>
          <p:cNvSpPr>
            <a:spLocks noGrp="1"/>
          </p:cNvSpPr>
          <p:nvPr>
            <p:ph type="body" idx="1"/>
          </p:nvPr>
        </p:nvSpPr>
        <p:spPr>
          <a:xfrm>
            <a:off x="283029" y="514350"/>
            <a:ext cx="5867400" cy="4629150"/>
          </a:xfrm>
        </p:spPr>
        <p:txBody>
          <a:bodyPr/>
          <a:lstStyle/>
          <a:p>
            <a:pPr>
              <a:buFont typeface="Wingdings" pitchFamily="2" charset="2"/>
              <a:buChar char="ü"/>
            </a:pPr>
            <a:r>
              <a:rPr lang="en-CA" dirty="0"/>
              <a:t>Takaful products can be offered in other different names such as </a:t>
            </a:r>
            <a:r>
              <a:rPr lang="en-CA" dirty="0">
                <a:solidFill>
                  <a:srgbClr val="FF0000"/>
                </a:solidFill>
              </a:rPr>
              <a:t>Islamic insurance, Halal insurance, ethical insurance, Islamic mutual insurance, Sharia compliant Insurance, co-operative insurance and community insurance. </a:t>
            </a:r>
            <a:endParaRPr lang="en-CA" dirty="0" smtClean="0">
              <a:solidFill>
                <a:srgbClr val="FF0000"/>
              </a:solidFill>
            </a:endParaRPr>
          </a:p>
          <a:p>
            <a:pPr>
              <a:buFont typeface="Wingdings" pitchFamily="2" charset="2"/>
              <a:buChar char="ü"/>
            </a:pPr>
            <a:r>
              <a:rPr lang="en-CA" dirty="0"/>
              <a:t>In Ethiopia, studies have convincingly shown that the potential for General and Family Takaful exists and </a:t>
            </a:r>
            <a:endParaRPr lang="en-CA" dirty="0" smtClean="0"/>
          </a:p>
          <a:p>
            <a:pPr>
              <a:buFont typeface="Wingdings" pitchFamily="2" charset="2"/>
              <a:buChar char="ü"/>
            </a:pPr>
            <a:r>
              <a:rPr lang="en-CA" dirty="0" smtClean="0"/>
              <a:t>Accordingly</a:t>
            </a:r>
            <a:r>
              <a:rPr lang="en-CA" dirty="0"/>
              <a:t>, National Bank of Ethiopia (NBE) , has issued  </a:t>
            </a:r>
            <a:r>
              <a:rPr lang="en-CA" dirty="0">
                <a:solidFill>
                  <a:srgbClr val="FF0000"/>
                </a:solidFill>
              </a:rPr>
              <a:t>a directive to license a Takaful Operator or authorize a Takaful Window Operator No. STB/1/202</a:t>
            </a:r>
            <a:r>
              <a:rPr lang="en-CA" dirty="0"/>
              <a:t>0 in accordance with Article 60(1&amp;2 and 64(2) of the Insurance Business Proclamation No. 746/2012 as amended by the Insurance Business (amendment) Proclamation No.1163/2019.</a:t>
            </a:r>
            <a:endParaRPr lang="en-US" dirty="0"/>
          </a:p>
          <a:p>
            <a:pPr>
              <a:buFont typeface="Wingdings" pitchFamily="2" charset="2"/>
              <a:buChar char="ü"/>
            </a:pPr>
            <a:endParaRPr lang="en-US" dirty="0">
              <a:solidFill>
                <a:srgbClr val="FF0000"/>
              </a:solidFill>
            </a:endParaRPr>
          </a:p>
          <a:p>
            <a:endParaRPr lang="en-US" dirty="0"/>
          </a:p>
        </p:txBody>
      </p:sp>
    </p:spTree>
    <p:extLst>
      <p:ext uri="{BB962C8B-B14F-4D97-AF65-F5344CB8AC3E}">
        <p14:creationId xmlns:p14="http://schemas.microsoft.com/office/powerpoint/2010/main" val="90488692"/>
      </p:ext>
    </p:extLst>
  </p:cSld>
  <p:clrMapOvr>
    <a:masterClrMapping/>
  </p:clrMapOvr>
  <p:transition>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6172200" y="209550"/>
            <a:ext cx="3124200" cy="3101100"/>
          </a:xfrm>
          <a:prstGeom prst="ellipse">
            <a:avLst/>
          </a:prstGeom>
          <a:noFill/>
          <a:ln>
            <a:noFill/>
          </a:ln>
        </p:spPr>
      </p:pic>
      <p:sp>
        <p:nvSpPr>
          <p:cNvPr id="9219" name="Google Shape;116;p20"/>
          <p:cNvSpPr>
            <a:spLocks noGrp="1"/>
          </p:cNvSpPr>
          <p:nvPr>
            <p:ph type="title"/>
          </p:nvPr>
        </p:nvSpPr>
        <p:spPr>
          <a:xfrm>
            <a:off x="1292679" y="1123950"/>
            <a:ext cx="4857750" cy="1996679"/>
          </a:xfrm>
        </p:spPr>
        <p:txBody>
          <a:bodyPr/>
          <a:lstStyle/>
          <a:p>
            <a:pPr>
              <a:spcBef>
                <a:spcPct val="0"/>
              </a:spcBef>
              <a:spcAft>
                <a:spcPct val="0"/>
              </a:spcAft>
            </a:pPr>
            <a:r>
              <a:rPr lang="en-US" sz="6000" b="1" dirty="0" smtClean="0">
                <a:latin typeface="Caveat" charset="0"/>
              </a:rPr>
              <a:t>The Regulatory Landscape</a:t>
            </a:r>
          </a:p>
        </p:txBody>
      </p:sp>
      <p:sp>
        <p:nvSpPr>
          <p:cNvPr id="9220" name="Google Shape;118;p20"/>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0638EDE7-B23E-4B91-BCE6-894864E8EBA5}" type="slidenum">
              <a:rPr lang="en-US" smtClean="0"/>
              <a:pPr eaLnBrk="1" hangingPunct="1">
                <a:spcBef>
                  <a:spcPct val="0"/>
                </a:spcBef>
                <a:spcAft>
                  <a:spcPct val="0"/>
                </a:spcAft>
              </a:pPr>
              <a:t>15</a:t>
            </a:fld>
            <a:endParaRPr lang="en-US" smtClean="0"/>
          </a:p>
        </p:txBody>
      </p:sp>
      <p:sp>
        <p:nvSpPr>
          <p:cNvPr id="9221" name="Google Shape;119;p20"/>
          <p:cNvSpPr>
            <a:spLocks noChangeArrowheads="1"/>
          </p:cNvSpPr>
          <p:nvPr/>
        </p:nvSpPr>
        <p:spPr bwMode="auto">
          <a:xfrm>
            <a:off x="6248400" y="133351"/>
            <a:ext cx="3136900" cy="3193256"/>
          </a:xfrm>
          <a:custGeom>
            <a:avLst/>
            <a:gdLst>
              <a:gd name="T0" fmla="*/ 0 w 112467"/>
              <a:gd name="T1" fmla="*/ 0 h 112365"/>
              <a:gd name="T2" fmla="*/ 112467 w 112467"/>
              <a:gd name="T3" fmla="*/ 112365 h 112365"/>
            </a:gdLst>
            <a:ahLst/>
            <a:cxnLst/>
            <a:rect l="T0" t="T1" r="T2" b="T3"/>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a:solidFill>
              <a:srgbClr val="1C4587"/>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004251273"/>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Google Shape;68;p14"/>
          <p:cNvSpPr>
            <a:spLocks noGrp="1"/>
          </p:cNvSpPr>
          <p:nvPr>
            <p:ph type="title"/>
          </p:nvPr>
        </p:nvSpPr>
        <p:spPr>
          <a:xfrm>
            <a:off x="685800" y="129778"/>
            <a:ext cx="5386388" cy="613172"/>
          </a:xfrm>
        </p:spPr>
        <p:txBody>
          <a:bodyPr/>
          <a:lstStyle/>
          <a:p>
            <a:pPr>
              <a:spcBef>
                <a:spcPct val="0"/>
              </a:spcBef>
              <a:spcAft>
                <a:spcPct val="0"/>
              </a:spcAft>
            </a:pPr>
            <a:r>
              <a:rPr lang="en-US" b="1" dirty="0" smtClean="0">
                <a:solidFill>
                  <a:srgbClr val="FF0000"/>
                </a:solidFill>
                <a:latin typeface="Caveat" charset="0"/>
              </a:rPr>
              <a:t>Ethiopia: Banking sector is a pioneer</a:t>
            </a:r>
          </a:p>
        </p:txBody>
      </p:sp>
      <p:sp>
        <p:nvSpPr>
          <p:cNvPr id="32772" name="Google Shape;70;p14"/>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47746BA6-95FE-46B9-BC6C-712A33975F27}" type="slidenum">
              <a:rPr lang="en-US" smtClean="0"/>
              <a:pPr eaLnBrk="1" hangingPunct="1">
                <a:spcBef>
                  <a:spcPct val="0"/>
                </a:spcBef>
                <a:spcAft>
                  <a:spcPct val="0"/>
                </a:spcAft>
              </a:pPr>
              <a:t>16</a:t>
            </a:fld>
            <a:endParaRPr lang="en-US" smtClean="0"/>
          </a:p>
        </p:txBody>
      </p:sp>
      <p:graphicFrame>
        <p:nvGraphicFramePr>
          <p:cNvPr id="3" name="Diagram 2"/>
          <p:cNvGraphicFramePr/>
          <p:nvPr>
            <p:extLst>
              <p:ext uri="{D42A27DB-BD31-4B8C-83A1-F6EECF244321}">
                <p14:modId xmlns:p14="http://schemas.microsoft.com/office/powerpoint/2010/main" val="4144726621"/>
              </p:ext>
            </p:extLst>
          </p:nvPr>
        </p:nvGraphicFramePr>
        <p:xfrm>
          <a:off x="228600" y="895350"/>
          <a:ext cx="8610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5321340"/>
      </p:ext>
    </p:extLst>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867400" y="1200150"/>
            <a:ext cx="2971800" cy="2971799"/>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17</a:t>
            </a:fld>
            <a:endParaRPr/>
          </a:p>
        </p:txBody>
      </p:sp>
      <p:sp>
        <p:nvSpPr>
          <p:cNvPr id="119" name="Google Shape;119;p20"/>
          <p:cNvSpPr/>
          <p:nvPr/>
        </p:nvSpPr>
        <p:spPr>
          <a:xfrm>
            <a:off x="5791200" y="104775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152400" y="0"/>
            <a:ext cx="8763000" cy="590550"/>
          </a:xfrm>
          <a:prstGeom prst="rect">
            <a:avLst/>
          </a:prstGeom>
          <a:noFill/>
          <a:ln>
            <a:noFill/>
          </a:ln>
        </p:spPr>
        <p:txBody>
          <a:bodyPr spcFirstLastPara="1" lIns="0" tIns="0" rIns="0" bIns="0" anchor="b"/>
          <a:lstStyle/>
          <a:p>
            <a:pPr algn="ctr" fontAlgn="auto">
              <a:spcBef>
                <a:spcPts val="0"/>
              </a:spcBef>
              <a:spcAft>
                <a:spcPts val="0"/>
              </a:spcAft>
              <a:buClr>
                <a:srgbClr val="1C4587"/>
              </a:buClr>
              <a:buSzPts val="3200"/>
              <a:buFont typeface="Amatic SC"/>
              <a:buNone/>
              <a:defRPr/>
            </a:pPr>
            <a:r>
              <a:rPr lang="en-US" sz="3200" b="1" kern="0" dirty="0" smtClean="0">
                <a:solidFill>
                  <a:srgbClr val="FF0000"/>
                </a:solidFill>
                <a:latin typeface="Caveat" charset="0"/>
                <a:ea typeface="Amatic SC"/>
                <a:cs typeface="Amatic SC"/>
                <a:sym typeface="Amatic SC"/>
              </a:rPr>
              <a:t>Insurance: Regulatory </a:t>
            </a:r>
            <a:r>
              <a:rPr lang="en-US" sz="3200" b="1" kern="0" dirty="0">
                <a:solidFill>
                  <a:srgbClr val="FF0000"/>
                </a:solidFill>
                <a:latin typeface="Caveat" charset="0"/>
                <a:ea typeface="Amatic SC"/>
                <a:cs typeface="Amatic SC"/>
                <a:sym typeface="Amatic SC"/>
              </a:rPr>
              <a:t>landscape: developments so far</a:t>
            </a:r>
          </a:p>
        </p:txBody>
      </p:sp>
      <p:graphicFrame>
        <p:nvGraphicFramePr>
          <p:cNvPr id="3" name="Diagram 2"/>
          <p:cNvGraphicFramePr/>
          <p:nvPr>
            <p:extLst>
              <p:ext uri="{D42A27DB-BD31-4B8C-83A1-F6EECF244321}">
                <p14:modId xmlns:p14="http://schemas.microsoft.com/office/powerpoint/2010/main" val="4169418988"/>
              </p:ext>
            </p:extLst>
          </p:nvPr>
        </p:nvGraphicFramePr>
        <p:xfrm>
          <a:off x="10886" y="1079500"/>
          <a:ext cx="555171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136554"/>
      </p:ext>
    </p:extLst>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Islamic financial institutions(2021/22)</a:t>
            </a:r>
            <a:endParaRPr lang="en-US" dirty="0"/>
          </a:p>
        </p:txBody>
      </p:sp>
      <p:sp>
        <p:nvSpPr>
          <p:cNvPr id="3" name="Text Placeholder 2"/>
          <p:cNvSpPr>
            <a:spLocks noGrp="1"/>
          </p:cNvSpPr>
          <p:nvPr>
            <p:ph type="body" idx="1"/>
          </p:nvPr>
        </p:nvSpPr>
        <p:spPr>
          <a:solidFill>
            <a:srgbClr val="00B050"/>
          </a:solidFill>
        </p:spPr>
        <p:txBody>
          <a:bodyPr/>
          <a:lstStyle/>
          <a:p>
            <a:r>
              <a:rPr lang="en-US" dirty="0" smtClean="0">
                <a:solidFill>
                  <a:schemeClr val="bg1"/>
                </a:solidFill>
              </a:rPr>
              <a:t>Islamic banks</a:t>
            </a:r>
          </a:p>
          <a:p>
            <a:r>
              <a:rPr lang="en-US" dirty="0" smtClean="0">
                <a:solidFill>
                  <a:schemeClr val="bg1"/>
                </a:solidFill>
              </a:rPr>
              <a:t>Full fledged/2/windows (more than 12)</a:t>
            </a:r>
            <a:endParaRPr lang="en-US" dirty="0">
              <a:solidFill>
                <a:schemeClr val="bg1"/>
              </a:solidFill>
            </a:endParaRPr>
          </a:p>
        </p:txBody>
      </p:sp>
      <p:sp>
        <p:nvSpPr>
          <p:cNvPr id="4" name="Text Placeholder 3"/>
          <p:cNvSpPr>
            <a:spLocks noGrp="1"/>
          </p:cNvSpPr>
          <p:nvPr>
            <p:ph type="body" idx="2"/>
          </p:nvPr>
        </p:nvSpPr>
        <p:spPr>
          <a:solidFill>
            <a:srgbClr val="FFC000"/>
          </a:solidFill>
        </p:spPr>
        <p:txBody>
          <a:bodyPr/>
          <a:lstStyle/>
          <a:p>
            <a:r>
              <a:rPr lang="en-US" dirty="0" smtClean="0"/>
              <a:t>Insurance (3)/reinsurance (3)companies- window service</a:t>
            </a:r>
            <a:endParaRPr lang="en-US" dirty="0"/>
          </a:p>
        </p:txBody>
      </p:sp>
      <p:sp>
        <p:nvSpPr>
          <p:cNvPr id="5" name="Text Placeholder 4"/>
          <p:cNvSpPr>
            <a:spLocks noGrp="1"/>
          </p:cNvSpPr>
          <p:nvPr>
            <p:ph type="body" idx="3"/>
          </p:nvPr>
        </p:nvSpPr>
        <p:spPr>
          <a:solidFill>
            <a:srgbClr val="FF0000"/>
          </a:solidFill>
        </p:spPr>
        <p:txBody>
          <a:bodyPr/>
          <a:lstStyle/>
          <a:p>
            <a:r>
              <a:rPr lang="en-US" dirty="0" smtClean="0">
                <a:solidFill>
                  <a:schemeClr val="bg1"/>
                </a:solidFill>
              </a:rPr>
              <a:t>Islamic  micro finance institutions(5)</a:t>
            </a:r>
            <a:endParaRPr lang="en-US" dirty="0">
              <a:solidFill>
                <a:schemeClr val="bg1"/>
              </a:solidFill>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18</a:t>
            </a:fld>
            <a:endParaRPr lang="en"/>
          </a:p>
        </p:txBody>
      </p:sp>
    </p:spTree>
    <p:extLst>
      <p:ext uri="{BB962C8B-B14F-4D97-AF65-F5344CB8AC3E}">
        <p14:creationId xmlns:p14="http://schemas.microsoft.com/office/powerpoint/2010/main" val="2414167172"/>
      </p:ext>
    </p:extLst>
  </p:cSld>
  <p:clrMapOvr>
    <a:masterClrMapping/>
  </p:clrMapOvr>
  <p:transition>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19</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0" y="0"/>
            <a:ext cx="5029200" cy="857250"/>
          </a:xfrm>
          <a:prstGeom prst="rect">
            <a:avLst/>
          </a:prstGeom>
          <a:noFill/>
          <a:ln>
            <a:noFill/>
          </a:ln>
        </p:spPr>
        <p:txBody>
          <a:bodyPr spcFirstLastPara="1" lIns="0" tIns="0" rIns="0" bIns="0" anchor="b"/>
          <a:lstStyle/>
          <a:p>
            <a:pPr algn="ctr">
              <a:buClr>
                <a:srgbClr val="1C4587"/>
              </a:buClr>
              <a:buSzPts val="3200"/>
              <a:defRPr/>
            </a:pPr>
            <a:r>
              <a:rPr lang="en-US" sz="4000" b="1" dirty="0">
                <a:solidFill>
                  <a:srgbClr val="FF0000"/>
                </a:solidFill>
                <a:latin typeface="Caveat" charset="0"/>
              </a:rPr>
              <a:t>Directive </a:t>
            </a:r>
            <a:r>
              <a:rPr lang="en-US" sz="4000" b="1" dirty="0" err="1">
                <a:solidFill>
                  <a:srgbClr val="FF0000"/>
                </a:solidFill>
                <a:latin typeface="Caveat" charset="0"/>
              </a:rPr>
              <a:t>No.STB</a:t>
            </a:r>
            <a:r>
              <a:rPr lang="en-US" sz="4000" b="1" dirty="0">
                <a:solidFill>
                  <a:srgbClr val="FF0000"/>
                </a:solidFill>
                <a:latin typeface="Caveat" charset="0"/>
              </a:rPr>
              <a:t>/1/2020.</a:t>
            </a:r>
            <a:endParaRPr lang="en-US" sz="4000" b="1" kern="0" dirty="0">
              <a:solidFill>
                <a:srgbClr val="FF0000"/>
              </a:solidFill>
              <a:latin typeface="Caveat" charset="0"/>
              <a:ea typeface="Amatic SC"/>
              <a:cs typeface="Amatic SC"/>
              <a:sym typeface="Amatic SC"/>
            </a:endParaRPr>
          </a:p>
        </p:txBody>
      </p:sp>
      <p:sp>
        <p:nvSpPr>
          <p:cNvPr id="7" name="Google Shape;69;p14"/>
          <p:cNvSpPr>
            <a:spLocks noGrp="1"/>
          </p:cNvSpPr>
          <p:nvPr>
            <p:ph type="body" idx="1"/>
          </p:nvPr>
        </p:nvSpPr>
        <p:spPr>
          <a:xfrm>
            <a:off x="152400" y="1200150"/>
            <a:ext cx="4876800" cy="3657600"/>
          </a:xfrm>
          <a:noFill/>
        </p:spPr>
        <p:txBody>
          <a:bodyPr/>
          <a:lstStyle/>
          <a:p>
            <a:pPr>
              <a:spcBef>
                <a:spcPct val="0"/>
              </a:spcBef>
              <a:spcAft>
                <a:spcPct val="0"/>
              </a:spcAft>
              <a:buFont typeface="Wingdings" pitchFamily="2" charset="2"/>
              <a:buChar char="ü"/>
            </a:pPr>
            <a:r>
              <a:rPr lang="en-US" b="1" dirty="0">
                <a:solidFill>
                  <a:srgbClr val="002060"/>
                </a:solidFill>
              </a:rPr>
              <a:t>It’s an achievement we have been crying for years</a:t>
            </a:r>
            <a:r>
              <a:rPr lang="en-US" b="1" dirty="0" smtClean="0">
                <a:solidFill>
                  <a:srgbClr val="002060"/>
                </a:solidFill>
              </a:rPr>
              <a:t>;</a:t>
            </a:r>
          </a:p>
          <a:p>
            <a:pPr>
              <a:spcBef>
                <a:spcPct val="0"/>
              </a:spcBef>
              <a:spcAft>
                <a:spcPct val="0"/>
              </a:spcAft>
              <a:buFont typeface="Wingdings" pitchFamily="2" charset="2"/>
              <a:buChar char="ü"/>
            </a:pPr>
            <a:r>
              <a:rPr lang="en-US" b="1" dirty="0" smtClean="0">
                <a:solidFill>
                  <a:srgbClr val="002060"/>
                </a:solidFill>
              </a:rPr>
              <a:t>NBE: has done its homework</a:t>
            </a:r>
            <a:endParaRPr lang="en-US" b="1" dirty="0">
              <a:solidFill>
                <a:srgbClr val="002060"/>
              </a:solidFill>
            </a:endParaRPr>
          </a:p>
          <a:p>
            <a:pPr>
              <a:spcBef>
                <a:spcPct val="0"/>
              </a:spcBef>
              <a:spcAft>
                <a:spcPct val="0"/>
              </a:spcAft>
              <a:buFont typeface="Wingdings" pitchFamily="2" charset="2"/>
              <a:buChar char="ü"/>
            </a:pPr>
            <a:r>
              <a:rPr lang="en-US" b="1" dirty="0" smtClean="0">
                <a:solidFill>
                  <a:srgbClr val="002060"/>
                </a:solidFill>
              </a:rPr>
              <a:t>Takaful </a:t>
            </a:r>
            <a:r>
              <a:rPr lang="en-US" b="1" dirty="0">
                <a:solidFill>
                  <a:srgbClr val="002060"/>
                </a:solidFill>
              </a:rPr>
              <a:t>operator(full-fledged</a:t>
            </a:r>
            <a:r>
              <a:rPr lang="en-US" b="1" dirty="0" smtClean="0">
                <a:solidFill>
                  <a:srgbClr val="002060"/>
                </a:solidFill>
              </a:rPr>
              <a:t>)/</a:t>
            </a:r>
            <a:r>
              <a:rPr lang="en-US" b="1" dirty="0" err="1" smtClean="0">
                <a:solidFill>
                  <a:srgbClr val="002060"/>
                </a:solidFill>
              </a:rPr>
              <a:t>takaful</a:t>
            </a:r>
            <a:r>
              <a:rPr lang="en-US" b="1" dirty="0" smtClean="0">
                <a:solidFill>
                  <a:srgbClr val="002060"/>
                </a:solidFill>
              </a:rPr>
              <a:t> window operator(branch alongside conventional)</a:t>
            </a:r>
          </a:p>
          <a:p>
            <a:pPr>
              <a:spcBef>
                <a:spcPct val="0"/>
              </a:spcBef>
              <a:spcAft>
                <a:spcPct val="0"/>
              </a:spcAft>
              <a:buFont typeface="Wingdings" pitchFamily="2" charset="2"/>
              <a:buChar char="ü"/>
            </a:pPr>
            <a:r>
              <a:rPr lang="en-US" b="1" dirty="0" smtClean="0">
                <a:solidFill>
                  <a:srgbClr val="002060"/>
                </a:solidFill>
              </a:rPr>
              <a:t>Family(life)/General </a:t>
            </a:r>
            <a:r>
              <a:rPr lang="en-US" b="1" dirty="0" err="1" smtClean="0">
                <a:solidFill>
                  <a:srgbClr val="002060"/>
                </a:solidFill>
              </a:rPr>
              <a:t>takaful</a:t>
            </a:r>
            <a:r>
              <a:rPr lang="en-US" b="1" dirty="0" smtClean="0">
                <a:solidFill>
                  <a:srgbClr val="002060"/>
                </a:solidFill>
              </a:rPr>
              <a:t>(non-life)</a:t>
            </a:r>
          </a:p>
          <a:p>
            <a:pPr>
              <a:spcBef>
                <a:spcPct val="0"/>
              </a:spcBef>
              <a:spcAft>
                <a:spcPct val="0"/>
              </a:spcAft>
              <a:buFont typeface="Wingdings" pitchFamily="2" charset="2"/>
              <a:buChar char="ü"/>
            </a:pPr>
            <a:r>
              <a:rPr lang="en-US" b="1" dirty="0" smtClean="0">
                <a:solidFill>
                  <a:srgbClr val="002060"/>
                </a:solidFill>
                <a:latin typeface="Caveat" charset="0"/>
              </a:rPr>
              <a:t>Operating model-Defines the fiduciary relationship between participants and </a:t>
            </a:r>
            <a:r>
              <a:rPr lang="en-US" b="1" dirty="0" err="1" smtClean="0">
                <a:solidFill>
                  <a:srgbClr val="002060"/>
                </a:solidFill>
                <a:latin typeface="Caveat" charset="0"/>
              </a:rPr>
              <a:t>takaful</a:t>
            </a:r>
            <a:r>
              <a:rPr lang="en-US" b="1" dirty="0" smtClean="0">
                <a:solidFill>
                  <a:srgbClr val="002060"/>
                </a:solidFill>
                <a:latin typeface="Caveat" charset="0"/>
              </a:rPr>
              <a:t> operators</a:t>
            </a:r>
          </a:p>
          <a:p>
            <a:pPr>
              <a:spcBef>
                <a:spcPct val="0"/>
              </a:spcBef>
              <a:spcAft>
                <a:spcPct val="0"/>
              </a:spcAft>
              <a:buFont typeface="Wingdings" pitchFamily="2" charset="2"/>
              <a:buChar char="ü"/>
            </a:pPr>
            <a:r>
              <a:rPr lang="en-US" b="1" dirty="0" smtClean="0">
                <a:solidFill>
                  <a:srgbClr val="002060"/>
                </a:solidFill>
                <a:latin typeface="Caveat" charset="0"/>
              </a:rPr>
              <a:t>Otherwise, mutatis mutandis- with all prescribed under insurance proclamation 746/2012 and amendment NO. 1163/29</a:t>
            </a:r>
          </a:p>
          <a:p>
            <a:pPr>
              <a:spcBef>
                <a:spcPct val="0"/>
              </a:spcBef>
              <a:spcAft>
                <a:spcPct val="0"/>
              </a:spcAft>
              <a:buFont typeface="Wingdings" pitchFamily="2" charset="2"/>
              <a:buChar char="ü"/>
            </a:pPr>
            <a:endParaRPr lang="en-US" b="1" dirty="0" smtClean="0">
              <a:solidFill>
                <a:srgbClr val="002060"/>
              </a:solidFill>
              <a:latin typeface="Caveat" charset="0"/>
            </a:endParaRPr>
          </a:p>
          <a:p>
            <a:pPr>
              <a:spcBef>
                <a:spcPct val="0"/>
              </a:spcBef>
              <a:spcAft>
                <a:spcPct val="0"/>
              </a:spcAft>
              <a:buFont typeface="Wingdings" pitchFamily="2" charset="2"/>
              <a:buChar char="ü"/>
            </a:pPr>
            <a:endParaRPr lang="en-US" b="1" dirty="0" smtClean="0">
              <a:solidFill>
                <a:srgbClr val="002060"/>
              </a:solidFill>
              <a:latin typeface="Caveat" charset="0"/>
            </a:endParaRPr>
          </a:p>
        </p:txBody>
      </p:sp>
    </p:spTree>
    <p:extLst>
      <p:ext uri="{BB962C8B-B14F-4D97-AF65-F5344CB8AC3E}">
        <p14:creationId xmlns:p14="http://schemas.microsoft.com/office/powerpoint/2010/main" val="3492238708"/>
      </p:ext>
    </p:extLst>
  </p:cSld>
  <p:clrMapOvr>
    <a:masterClrMapping/>
  </p:clrMapOvr>
  <p:transition>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6400800" y="438150"/>
            <a:ext cx="1411500" cy="687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800" dirty="0"/>
              <a:t>Hello!</a:t>
            </a:r>
            <a:endParaRPr sz="4800"/>
          </a:p>
        </p:txBody>
      </p:sp>
      <p:sp>
        <p:nvSpPr>
          <p:cNvPr id="61" name="Google Shape;61;p13"/>
          <p:cNvSpPr txBox="1">
            <a:spLocks noGrp="1"/>
          </p:cNvSpPr>
          <p:nvPr>
            <p:ph type="subTitle" idx="4294967295"/>
          </p:nvPr>
        </p:nvSpPr>
        <p:spPr>
          <a:xfrm>
            <a:off x="3962400" y="1657350"/>
            <a:ext cx="4953000" cy="1436700"/>
          </a:xfrm>
          <a:prstGeom prst="rect">
            <a:avLst/>
          </a:prstGeom>
        </p:spPr>
        <p:txBody>
          <a:bodyPr spcFirstLastPara="1" wrap="square" lIns="0" tIns="0" rIns="0" bIns="0" anchor="t" anchorCtr="0">
            <a:noAutofit/>
          </a:bodyPr>
          <a:lstStyle/>
          <a:p>
            <a:pPr algn="ctr">
              <a:buNone/>
            </a:pPr>
            <a:r>
              <a:rPr lang="en" sz="3600" b="1" dirty="0"/>
              <a:t>I am </a:t>
            </a:r>
            <a:r>
              <a:rPr lang="en" sz="3600" b="1" dirty="0" smtClean="0"/>
              <a:t>F</a:t>
            </a:r>
            <a:r>
              <a:rPr lang="en-GB" altLang="en-US" sz="3600" b="1" dirty="0" err="1" smtClean="0"/>
              <a:t>ikru</a:t>
            </a:r>
            <a:r>
              <a:rPr lang="en-GB" altLang="en-US" sz="3600" b="1" dirty="0" smtClean="0"/>
              <a:t> </a:t>
            </a:r>
            <a:r>
              <a:rPr lang="en-GB" altLang="en-US" sz="3600" b="1" dirty="0" err="1" smtClean="0"/>
              <a:t>Tsegaye</a:t>
            </a:r>
            <a:r>
              <a:rPr lang="en-GB" altLang="en-US" sz="3600" b="1" dirty="0" smtClean="0"/>
              <a:t> W. </a:t>
            </a:r>
          </a:p>
          <a:p>
            <a:pPr algn="ctr">
              <a:buNone/>
            </a:pPr>
            <a:r>
              <a:rPr lang="en-GB" altLang="en-US" sz="3600" b="1" dirty="0" smtClean="0"/>
              <a:t>(CTP, FLMI,ARA,ACS)</a:t>
            </a:r>
          </a:p>
          <a:p>
            <a:pPr marL="0" lvl="0" indent="0" algn="ctr" rtl="0">
              <a:spcBef>
                <a:spcPts val="0"/>
              </a:spcBef>
              <a:spcAft>
                <a:spcPts val="0"/>
              </a:spcAft>
              <a:buNone/>
            </a:pPr>
            <a:r>
              <a:rPr lang="en" dirty="0" smtClean="0"/>
              <a:t>You </a:t>
            </a:r>
            <a:r>
              <a:rPr lang="en" dirty="0"/>
              <a:t>can find me at </a:t>
            </a:r>
            <a:r>
              <a:rPr lang="en" dirty="0" smtClean="0">
                <a:hlinkClick r:id="rId3"/>
              </a:rPr>
              <a:t>f</a:t>
            </a:r>
            <a:r>
              <a:rPr lang="en-GB" altLang="en-US" dirty="0" smtClean="0">
                <a:hlinkClick r:id="rId3"/>
              </a:rPr>
              <a:t>ikru.tsegaye@yahoo.com</a:t>
            </a:r>
            <a:endParaRPr lang="en-GB" altLang="en-US" dirty="0" smtClean="0"/>
          </a:p>
          <a:p>
            <a:pPr marL="0" lvl="0" indent="0" algn="ctr" rtl="0">
              <a:spcBef>
                <a:spcPts val="0"/>
              </a:spcBef>
              <a:spcAft>
                <a:spcPts val="0"/>
              </a:spcAft>
              <a:buNone/>
            </a:pPr>
            <a:endParaRPr lang="en-GB" altLang="en-US" dirty="0" smtClean="0"/>
          </a:p>
          <a:p>
            <a:pPr marL="0" lvl="0" indent="0" algn="ctr" rtl="0">
              <a:spcBef>
                <a:spcPts val="0"/>
              </a:spcBef>
              <a:spcAft>
                <a:spcPts val="0"/>
              </a:spcAft>
              <a:buClr>
                <a:schemeClr val="dk1"/>
              </a:buClr>
              <a:buSzPts val="1100"/>
              <a:buFont typeface="Arial"/>
              <a:buNone/>
            </a:pPr>
            <a:endParaRPr sz="3600" b="1"/>
          </a:p>
        </p:txBody>
      </p:sp>
      <p:sp>
        <p:nvSpPr>
          <p:cNvPr id="62" name="Google Shape;62;p13"/>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a:t>
            </a:fld>
            <a:endParaRPr/>
          </a:p>
        </p:txBody>
      </p:sp>
      <p:sp>
        <p:nvSpPr>
          <p:cNvPr id="63" name="Google Shape;63;p13"/>
          <p:cNvSpPr/>
          <p:nvPr/>
        </p:nvSpPr>
        <p:spPr>
          <a:xfrm>
            <a:off x="6248400" y="0"/>
            <a:ext cx="1817263" cy="1674422"/>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descr="C:\Users\Vostro 3560Pro32bit\Desktop\DSC_4599.JPG"/>
          <p:cNvPicPr/>
          <p:nvPr/>
        </p:nvPicPr>
        <p:blipFill>
          <a:blip r:embed="rId4"/>
          <a:srcRect/>
          <a:stretch>
            <a:fillRect/>
          </a:stretch>
        </p:blipFill>
        <p:spPr bwMode="auto">
          <a:xfrm>
            <a:off x="0" y="0"/>
            <a:ext cx="3733800" cy="5143500"/>
          </a:xfrm>
          <a:prstGeom prst="ellipse">
            <a:avLst/>
          </a:prstGeom>
          <a:ln>
            <a:noFill/>
          </a:ln>
          <a:effectLst>
            <a:softEdge rad="112500"/>
          </a:effectLst>
        </p:spPr>
      </p:pic>
    </p:spTree>
  </p:cSld>
  <p:clrMapOvr>
    <a:masterClrMapping/>
  </p:clrMapOvr>
  <p:transition>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20</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0" y="0"/>
            <a:ext cx="6400800" cy="857250"/>
          </a:xfrm>
          <a:prstGeom prst="rect">
            <a:avLst/>
          </a:prstGeom>
          <a:noFill/>
          <a:ln>
            <a:noFill/>
          </a:ln>
        </p:spPr>
        <p:txBody>
          <a:bodyPr spcFirstLastPara="1" lIns="0" tIns="0" rIns="0" bIns="0" anchor="b"/>
          <a:lstStyle/>
          <a:p>
            <a:pPr algn="ctr">
              <a:buClr>
                <a:srgbClr val="1C4587"/>
              </a:buClr>
              <a:buSzPts val="3200"/>
              <a:defRPr/>
            </a:pPr>
            <a:r>
              <a:rPr lang="en-US" sz="4000" b="1" dirty="0" smtClean="0">
                <a:solidFill>
                  <a:srgbClr val="FF0000"/>
                </a:solidFill>
                <a:latin typeface="Caveat" charset="0"/>
              </a:rPr>
              <a:t>Special requirements -S</a:t>
            </a:r>
            <a:r>
              <a:rPr lang="en-US" sz="4000" b="1" dirty="0">
                <a:solidFill>
                  <a:srgbClr val="FF0000"/>
                </a:solidFill>
                <a:latin typeface="Caveat" charset="0"/>
              </a:rPr>
              <a:t>TB/1/2020</a:t>
            </a:r>
            <a:r>
              <a:rPr lang="en-US" sz="4000" b="1" dirty="0" smtClean="0">
                <a:solidFill>
                  <a:srgbClr val="FF0000"/>
                </a:solidFill>
                <a:latin typeface="Caveat" charset="0"/>
              </a:rPr>
              <a:t>.</a:t>
            </a:r>
            <a:endParaRPr lang="en-US" sz="4000" b="1" kern="0" dirty="0">
              <a:solidFill>
                <a:srgbClr val="FF0000"/>
              </a:solidFill>
              <a:latin typeface="Caveat" charset="0"/>
              <a:ea typeface="Amatic SC"/>
              <a:cs typeface="Amatic SC"/>
              <a:sym typeface="Amatic SC"/>
            </a:endParaRPr>
          </a:p>
        </p:txBody>
      </p:sp>
      <p:sp>
        <p:nvSpPr>
          <p:cNvPr id="7" name="Google Shape;69;p14"/>
          <p:cNvSpPr>
            <a:spLocks noGrp="1"/>
          </p:cNvSpPr>
          <p:nvPr>
            <p:ph type="body" idx="1"/>
          </p:nvPr>
        </p:nvSpPr>
        <p:spPr>
          <a:xfrm>
            <a:off x="519114" y="1200150"/>
            <a:ext cx="4510086" cy="3657600"/>
          </a:xfrm>
          <a:noFill/>
        </p:spPr>
        <p:txBody>
          <a:bodyPr/>
          <a:lstStyle/>
          <a:p>
            <a:pPr>
              <a:spcBef>
                <a:spcPct val="0"/>
              </a:spcBef>
              <a:spcAft>
                <a:spcPct val="0"/>
              </a:spcAft>
              <a:buFont typeface="Wingdings" pitchFamily="2" charset="2"/>
              <a:buChar char="ü"/>
            </a:pPr>
            <a:r>
              <a:rPr lang="en-US" sz="2400" b="1" dirty="0" smtClean="0">
                <a:solidFill>
                  <a:srgbClr val="002060"/>
                </a:solidFill>
              </a:rPr>
              <a:t>Authorization from NBE(application for authorization+ Feasibility study)</a:t>
            </a:r>
          </a:p>
          <a:p>
            <a:pPr>
              <a:spcBef>
                <a:spcPct val="0"/>
              </a:spcBef>
              <a:spcAft>
                <a:spcPct val="0"/>
              </a:spcAft>
              <a:buFont typeface="Wingdings" pitchFamily="2" charset="2"/>
              <a:buChar char="ü"/>
            </a:pPr>
            <a:r>
              <a:rPr lang="en-US" sz="2400" b="1" dirty="0" smtClean="0">
                <a:solidFill>
                  <a:srgbClr val="002060"/>
                </a:solidFill>
              </a:rPr>
              <a:t>Separate Policy and procedures on Sharia oversight</a:t>
            </a:r>
          </a:p>
          <a:p>
            <a:pPr>
              <a:spcBef>
                <a:spcPct val="0"/>
              </a:spcBef>
              <a:spcAft>
                <a:spcPct val="0"/>
              </a:spcAft>
              <a:buFont typeface="Wingdings" pitchFamily="2" charset="2"/>
              <a:buChar char="ü"/>
            </a:pPr>
            <a:r>
              <a:rPr lang="en-US" sz="2400" b="1" dirty="0">
                <a:solidFill>
                  <a:srgbClr val="002060"/>
                </a:solidFill>
                <a:latin typeface="Caveat" charset="0"/>
              </a:rPr>
              <a:t>Sharia Advisory council (SAC</a:t>
            </a:r>
            <a:r>
              <a:rPr lang="en-US" sz="2400" b="1" dirty="0" smtClean="0">
                <a:solidFill>
                  <a:srgbClr val="002060"/>
                </a:solidFill>
                <a:latin typeface="Caveat" charset="0"/>
              </a:rPr>
              <a:t>)- in addition to the Board-acts as advisory body on Sharia principles</a:t>
            </a:r>
          </a:p>
          <a:p>
            <a:pPr>
              <a:spcBef>
                <a:spcPct val="0"/>
              </a:spcBef>
              <a:spcAft>
                <a:spcPct val="0"/>
              </a:spcAft>
              <a:buFont typeface="Wingdings" pitchFamily="2" charset="2"/>
              <a:buChar char="ü"/>
            </a:pPr>
            <a:r>
              <a:rPr lang="en-US" sz="2400" b="1" dirty="0" smtClean="0">
                <a:solidFill>
                  <a:srgbClr val="002060"/>
                </a:solidFill>
                <a:latin typeface="Caveat" charset="0"/>
              </a:rPr>
              <a:t>SAC consists 3 members(knowledgeable in insurance, Sharia scholar, adequate expertise in financial services)</a:t>
            </a:r>
          </a:p>
          <a:p>
            <a:pPr>
              <a:spcBef>
                <a:spcPct val="0"/>
              </a:spcBef>
              <a:spcAft>
                <a:spcPct val="0"/>
              </a:spcAft>
              <a:buFont typeface="Wingdings" pitchFamily="2" charset="2"/>
              <a:buChar char="ü"/>
            </a:pPr>
            <a:endParaRPr lang="en-US" sz="2400" b="1" dirty="0" smtClean="0">
              <a:solidFill>
                <a:srgbClr val="002060"/>
              </a:solidFill>
              <a:latin typeface="Caveat" charset="0"/>
            </a:endParaRPr>
          </a:p>
          <a:p>
            <a:pPr>
              <a:spcBef>
                <a:spcPct val="0"/>
              </a:spcBef>
              <a:spcAft>
                <a:spcPct val="0"/>
              </a:spcAft>
              <a:buFont typeface="Wingdings" pitchFamily="2" charset="2"/>
              <a:buChar char="ü"/>
            </a:pPr>
            <a:endParaRPr lang="en-US" sz="2400" b="1" dirty="0">
              <a:solidFill>
                <a:srgbClr val="002060"/>
              </a:solidFill>
              <a:latin typeface="Caveat" charset="0"/>
            </a:endParaRPr>
          </a:p>
          <a:p>
            <a:pPr>
              <a:spcBef>
                <a:spcPct val="0"/>
              </a:spcBef>
              <a:spcAft>
                <a:spcPct val="0"/>
              </a:spcAft>
              <a:buFont typeface="Wingdings" pitchFamily="2" charset="2"/>
              <a:buChar char="ü"/>
            </a:pPr>
            <a:endParaRPr lang="en-US" sz="2400" b="1" dirty="0" smtClean="0">
              <a:solidFill>
                <a:srgbClr val="002060"/>
              </a:solidFill>
            </a:endParaRPr>
          </a:p>
          <a:p>
            <a:pPr>
              <a:spcBef>
                <a:spcPct val="0"/>
              </a:spcBef>
              <a:spcAft>
                <a:spcPct val="0"/>
              </a:spcAft>
              <a:buFont typeface="Wingdings" pitchFamily="2" charset="2"/>
              <a:buChar char="ü"/>
            </a:pPr>
            <a:endParaRPr lang="en-US" sz="2400" b="1" dirty="0" smtClean="0">
              <a:solidFill>
                <a:srgbClr val="002060"/>
              </a:solidFill>
              <a:latin typeface="Caveat" charset="0"/>
            </a:endParaRPr>
          </a:p>
          <a:p>
            <a:pPr>
              <a:spcBef>
                <a:spcPct val="0"/>
              </a:spcBef>
              <a:spcAft>
                <a:spcPct val="0"/>
              </a:spcAft>
              <a:buFont typeface="Wingdings" pitchFamily="2" charset="2"/>
              <a:buChar char="ü"/>
            </a:pPr>
            <a:endParaRPr lang="en-US" sz="2400" b="1" dirty="0" smtClean="0">
              <a:solidFill>
                <a:srgbClr val="002060"/>
              </a:solidFill>
              <a:latin typeface="Caveat" charset="0"/>
            </a:endParaRPr>
          </a:p>
        </p:txBody>
      </p:sp>
    </p:spTree>
    <p:extLst>
      <p:ext uri="{BB962C8B-B14F-4D97-AF65-F5344CB8AC3E}">
        <p14:creationId xmlns:p14="http://schemas.microsoft.com/office/powerpoint/2010/main" val="3696183518"/>
      </p:ext>
    </p:extLst>
  </p:cSld>
  <p:clrMapOvr>
    <a:masterClrMapping/>
  </p:clrMapOvr>
  <p:transition>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21</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0" y="0"/>
            <a:ext cx="6400800" cy="857250"/>
          </a:xfrm>
          <a:prstGeom prst="rect">
            <a:avLst/>
          </a:prstGeom>
          <a:noFill/>
          <a:ln>
            <a:noFill/>
          </a:ln>
        </p:spPr>
        <p:txBody>
          <a:bodyPr spcFirstLastPara="1" lIns="0" tIns="0" rIns="0" bIns="0" anchor="b"/>
          <a:lstStyle/>
          <a:p>
            <a:pPr algn="ctr">
              <a:buClr>
                <a:srgbClr val="1C4587"/>
              </a:buClr>
              <a:buSzPts val="3200"/>
              <a:defRPr/>
            </a:pPr>
            <a:r>
              <a:rPr lang="en-US" sz="4000" b="1" dirty="0" smtClean="0">
                <a:solidFill>
                  <a:srgbClr val="FF0000"/>
                </a:solidFill>
                <a:latin typeface="Caveat" charset="0"/>
              </a:rPr>
              <a:t>Operators shall have .</a:t>
            </a:r>
            <a:endParaRPr lang="en-US" sz="4000" b="1" kern="0" dirty="0">
              <a:solidFill>
                <a:srgbClr val="FF0000"/>
              </a:solidFill>
              <a:latin typeface="Caveat" charset="0"/>
              <a:ea typeface="Amatic SC"/>
              <a:cs typeface="Amatic SC"/>
              <a:sym typeface="Amatic SC"/>
            </a:endParaRPr>
          </a:p>
        </p:txBody>
      </p:sp>
      <p:sp>
        <p:nvSpPr>
          <p:cNvPr id="7" name="Google Shape;69;p14"/>
          <p:cNvSpPr>
            <a:spLocks noGrp="1"/>
          </p:cNvSpPr>
          <p:nvPr>
            <p:ph type="body" idx="1"/>
          </p:nvPr>
        </p:nvSpPr>
        <p:spPr>
          <a:xfrm>
            <a:off x="152399" y="1200150"/>
            <a:ext cx="5011827" cy="3943350"/>
          </a:xfrm>
          <a:noFill/>
        </p:spPr>
        <p:txBody>
          <a:bodyPr/>
          <a:lstStyle/>
          <a:p>
            <a:pPr>
              <a:spcBef>
                <a:spcPct val="0"/>
              </a:spcBef>
              <a:spcAft>
                <a:spcPct val="0"/>
              </a:spcAft>
              <a:buFont typeface="Wingdings" pitchFamily="2" charset="2"/>
              <a:buChar char="ü"/>
            </a:pPr>
            <a:r>
              <a:rPr lang="en-US" sz="2000" b="1" dirty="0" smtClean="0">
                <a:solidFill>
                  <a:srgbClr val="002060"/>
                </a:solidFill>
              </a:rPr>
              <a:t>Organ: Separate unit</a:t>
            </a:r>
          </a:p>
          <a:p>
            <a:pPr>
              <a:spcBef>
                <a:spcPct val="0"/>
              </a:spcBef>
              <a:spcAft>
                <a:spcPct val="0"/>
              </a:spcAft>
              <a:buFont typeface="Wingdings" pitchFamily="2" charset="2"/>
              <a:buChar char="ü"/>
            </a:pPr>
            <a:r>
              <a:rPr lang="en-US" sz="2000" b="1" dirty="0" smtClean="0">
                <a:solidFill>
                  <a:srgbClr val="002060"/>
                </a:solidFill>
                <a:latin typeface="Caveat" charset="0"/>
              </a:rPr>
              <a:t>Manpower: Head of </a:t>
            </a:r>
            <a:r>
              <a:rPr lang="en-US" sz="2000" b="1" dirty="0" err="1" smtClean="0">
                <a:solidFill>
                  <a:srgbClr val="002060"/>
                </a:solidFill>
                <a:latin typeface="Caveat" charset="0"/>
              </a:rPr>
              <a:t>takaful</a:t>
            </a:r>
            <a:r>
              <a:rPr lang="en-US" sz="2000" b="1" dirty="0" smtClean="0">
                <a:solidFill>
                  <a:srgbClr val="002060"/>
                </a:solidFill>
                <a:latin typeface="Caveat" charset="0"/>
              </a:rPr>
              <a:t> operations</a:t>
            </a:r>
          </a:p>
          <a:p>
            <a:pPr>
              <a:spcBef>
                <a:spcPct val="0"/>
              </a:spcBef>
              <a:spcAft>
                <a:spcPct val="0"/>
              </a:spcAft>
              <a:buFont typeface="Wingdings" pitchFamily="2" charset="2"/>
              <a:buChar char="ü"/>
            </a:pPr>
            <a:r>
              <a:rPr lang="en-US" sz="2000" b="1" dirty="0" smtClean="0">
                <a:solidFill>
                  <a:srgbClr val="002060"/>
                </a:solidFill>
                <a:latin typeface="Caveat" charset="0"/>
              </a:rPr>
              <a:t>Segregation: Set separate account</a:t>
            </a:r>
          </a:p>
          <a:p>
            <a:pPr>
              <a:spcBef>
                <a:spcPct val="0"/>
              </a:spcBef>
              <a:spcAft>
                <a:spcPct val="0"/>
              </a:spcAft>
              <a:buFont typeface="Wingdings" pitchFamily="2" charset="2"/>
              <a:buChar char="ü"/>
            </a:pPr>
            <a:r>
              <a:rPr lang="en-US" sz="2000" b="1" dirty="0" smtClean="0">
                <a:solidFill>
                  <a:srgbClr val="002060"/>
                </a:solidFill>
                <a:latin typeface="Caveat" charset="0"/>
              </a:rPr>
              <a:t>Visibility: Takaful windows are displayed visibly</a:t>
            </a:r>
          </a:p>
          <a:p>
            <a:pPr>
              <a:spcBef>
                <a:spcPct val="0"/>
              </a:spcBef>
              <a:spcAft>
                <a:spcPct val="0"/>
              </a:spcAft>
              <a:buFont typeface="Wingdings" pitchFamily="2" charset="2"/>
              <a:buChar char="ü"/>
            </a:pPr>
            <a:r>
              <a:rPr lang="en-US" sz="2000" b="1" dirty="0" smtClean="0">
                <a:solidFill>
                  <a:srgbClr val="002060"/>
                </a:solidFill>
                <a:latin typeface="Caveat" charset="0"/>
              </a:rPr>
              <a:t>Operating model;</a:t>
            </a:r>
          </a:p>
          <a:p>
            <a:pPr>
              <a:spcBef>
                <a:spcPct val="0"/>
              </a:spcBef>
              <a:spcAft>
                <a:spcPct val="0"/>
              </a:spcAft>
              <a:buFont typeface="Wingdings" pitchFamily="2" charset="2"/>
              <a:buChar char="ü"/>
            </a:pPr>
            <a:r>
              <a:rPr lang="en-US" sz="2000" b="1" dirty="0" smtClean="0">
                <a:solidFill>
                  <a:srgbClr val="002060"/>
                </a:solidFill>
                <a:latin typeface="Caveat" charset="0"/>
              </a:rPr>
              <a:t>Maintain documentation- separate contact governing relationship and transaction with participants;</a:t>
            </a:r>
          </a:p>
          <a:p>
            <a:pPr>
              <a:spcBef>
                <a:spcPct val="0"/>
              </a:spcBef>
              <a:spcAft>
                <a:spcPct val="0"/>
              </a:spcAft>
              <a:buFont typeface="Wingdings" pitchFamily="2" charset="2"/>
              <a:buChar char="ü"/>
            </a:pPr>
            <a:r>
              <a:rPr lang="en-US" sz="2000" b="1" dirty="0" smtClean="0">
                <a:solidFill>
                  <a:srgbClr val="002060"/>
                </a:solidFill>
                <a:latin typeface="Caveat" charset="0"/>
              </a:rPr>
              <a:t>Fund policy/investment policy and calculation of profits/recognition of deficit</a:t>
            </a: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p:txBody>
      </p:sp>
    </p:spTree>
    <p:extLst>
      <p:ext uri="{BB962C8B-B14F-4D97-AF65-F5344CB8AC3E}">
        <p14:creationId xmlns:p14="http://schemas.microsoft.com/office/powerpoint/2010/main" val="1927868808"/>
      </p:ext>
    </p:extLst>
  </p:cSld>
  <p:clrMapOvr>
    <a:masterClrMapping/>
  </p:clrMapOvr>
  <p:transition>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22</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0" y="0"/>
            <a:ext cx="6400800" cy="857250"/>
          </a:xfrm>
          <a:prstGeom prst="rect">
            <a:avLst/>
          </a:prstGeom>
          <a:noFill/>
          <a:ln>
            <a:noFill/>
          </a:ln>
        </p:spPr>
        <p:txBody>
          <a:bodyPr spcFirstLastPara="1" lIns="0" tIns="0" rIns="0" bIns="0" anchor="b"/>
          <a:lstStyle/>
          <a:p>
            <a:pPr algn="ctr">
              <a:buClr>
                <a:srgbClr val="1C4587"/>
              </a:buClr>
              <a:buSzPts val="3200"/>
              <a:defRPr/>
            </a:pPr>
            <a:endParaRPr lang="en-US" sz="4000" b="1" dirty="0" smtClean="0">
              <a:solidFill>
                <a:srgbClr val="FF0000"/>
              </a:solidFill>
              <a:latin typeface="Caveat" charset="0"/>
            </a:endParaRPr>
          </a:p>
          <a:p>
            <a:pPr algn="ctr">
              <a:buClr>
                <a:srgbClr val="1C4587"/>
              </a:buClr>
              <a:buSzPts val="3200"/>
              <a:defRPr/>
            </a:pPr>
            <a:r>
              <a:rPr lang="en-US" sz="4000" b="1" dirty="0" smtClean="0">
                <a:solidFill>
                  <a:srgbClr val="FF0000"/>
                </a:solidFill>
                <a:latin typeface="Caveat" charset="0"/>
              </a:rPr>
              <a:t>Disclosure </a:t>
            </a:r>
            <a:r>
              <a:rPr lang="en-US" sz="4000" b="1" dirty="0">
                <a:solidFill>
                  <a:srgbClr val="FF0000"/>
                </a:solidFill>
                <a:latin typeface="Caveat" charset="0"/>
              </a:rPr>
              <a:t>and </a:t>
            </a:r>
            <a:r>
              <a:rPr lang="en-US" sz="4000" b="1" dirty="0" smtClean="0">
                <a:solidFill>
                  <a:srgbClr val="FF0000"/>
                </a:solidFill>
                <a:latin typeface="Caveat" charset="0"/>
              </a:rPr>
              <a:t>transparency-.</a:t>
            </a:r>
            <a:endParaRPr lang="en-US" sz="4000" b="1" kern="0" dirty="0">
              <a:solidFill>
                <a:srgbClr val="FF0000"/>
              </a:solidFill>
              <a:latin typeface="Caveat" charset="0"/>
              <a:ea typeface="Amatic SC"/>
              <a:cs typeface="Amatic SC"/>
              <a:sym typeface="Amatic SC"/>
            </a:endParaRPr>
          </a:p>
        </p:txBody>
      </p:sp>
      <p:sp>
        <p:nvSpPr>
          <p:cNvPr id="7" name="Google Shape;69;p14"/>
          <p:cNvSpPr>
            <a:spLocks noGrp="1"/>
          </p:cNvSpPr>
          <p:nvPr>
            <p:ph type="body" idx="1"/>
          </p:nvPr>
        </p:nvSpPr>
        <p:spPr>
          <a:xfrm>
            <a:off x="152399" y="1200150"/>
            <a:ext cx="5011827" cy="3943350"/>
          </a:xfrm>
          <a:noFill/>
        </p:spPr>
        <p:txBody>
          <a:bodyPr/>
          <a:lstStyle/>
          <a:p>
            <a:pPr>
              <a:spcBef>
                <a:spcPct val="0"/>
              </a:spcBef>
              <a:spcAft>
                <a:spcPct val="0"/>
              </a:spcAft>
              <a:buFont typeface="Wingdings" pitchFamily="2" charset="2"/>
              <a:buChar char="ü"/>
            </a:pPr>
            <a:r>
              <a:rPr lang="en-US" sz="2000" b="1" dirty="0">
                <a:solidFill>
                  <a:srgbClr val="002060"/>
                </a:solidFill>
                <a:latin typeface="Caveat" charset="0"/>
              </a:rPr>
              <a:t>publish details of the model and with sharia </a:t>
            </a:r>
            <a:r>
              <a:rPr lang="en-US" sz="2000" b="1" dirty="0" smtClean="0">
                <a:solidFill>
                  <a:srgbClr val="002060"/>
                </a:solidFill>
                <a:latin typeface="Caveat" charset="0"/>
              </a:rPr>
              <a:t>principles</a:t>
            </a:r>
          </a:p>
          <a:p>
            <a:pPr>
              <a:spcBef>
                <a:spcPct val="0"/>
              </a:spcBef>
              <a:spcAft>
                <a:spcPct val="0"/>
              </a:spcAft>
              <a:buFont typeface="Wingdings" pitchFamily="2" charset="2"/>
              <a:buChar char="ü"/>
            </a:pPr>
            <a:r>
              <a:rPr lang="en-US" sz="2000" b="1" dirty="0" smtClean="0">
                <a:solidFill>
                  <a:srgbClr val="002060"/>
                </a:solidFill>
                <a:latin typeface="Caveat" charset="0"/>
              </a:rPr>
              <a:t>Understandable language and minimum technical jargons</a:t>
            </a:r>
          </a:p>
          <a:p>
            <a:pPr>
              <a:spcBef>
                <a:spcPct val="0"/>
              </a:spcBef>
              <a:spcAft>
                <a:spcPct val="0"/>
              </a:spcAft>
              <a:buFont typeface="Wingdings" pitchFamily="2" charset="2"/>
              <a:buChar char="ü"/>
            </a:pPr>
            <a:r>
              <a:rPr lang="en-US" sz="2000" b="1" dirty="0" smtClean="0">
                <a:solidFill>
                  <a:srgbClr val="002060"/>
                </a:solidFill>
                <a:latin typeface="Caveat" charset="0"/>
              </a:rPr>
              <a:t>Inform participants with in seven days -change or modification</a:t>
            </a:r>
          </a:p>
          <a:p>
            <a:pPr>
              <a:spcBef>
                <a:spcPct val="0"/>
              </a:spcBef>
              <a:spcAft>
                <a:spcPct val="0"/>
              </a:spcAft>
              <a:buFont typeface="Wingdings" pitchFamily="2" charset="2"/>
              <a:buChar char="ü"/>
            </a:pPr>
            <a:r>
              <a:rPr lang="en-US" sz="2000" b="1" dirty="0" smtClean="0">
                <a:solidFill>
                  <a:srgbClr val="002060"/>
                </a:solidFill>
                <a:latin typeface="Caveat" charset="0"/>
              </a:rPr>
              <a:t>Submit quarterly report to NBE – as per the template and format prescribed under SIB/38/2014</a:t>
            </a: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p:txBody>
      </p:sp>
    </p:spTree>
    <p:extLst>
      <p:ext uri="{BB962C8B-B14F-4D97-AF65-F5344CB8AC3E}">
        <p14:creationId xmlns:p14="http://schemas.microsoft.com/office/powerpoint/2010/main" val="2097414664"/>
      </p:ext>
    </p:extLst>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23</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0" y="0"/>
            <a:ext cx="6400800" cy="857250"/>
          </a:xfrm>
          <a:prstGeom prst="rect">
            <a:avLst/>
          </a:prstGeom>
          <a:noFill/>
          <a:ln>
            <a:noFill/>
          </a:ln>
        </p:spPr>
        <p:txBody>
          <a:bodyPr spcFirstLastPara="1" lIns="0" tIns="0" rIns="0" bIns="0" anchor="b"/>
          <a:lstStyle/>
          <a:p>
            <a:pPr algn="ctr">
              <a:buClr>
                <a:srgbClr val="1C4587"/>
              </a:buClr>
              <a:buSzPts val="3200"/>
              <a:defRPr/>
            </a:pPr>
            <a:r>
              <a:rPr lang="en-US" sz="4000" b="1" dirty="0" smtClean="0">
                <a:solidFill>
                  <a:srgbClr val="FF0000"/>
                </a:solidFill>
                <a:latin typeface="Caveat" charset="0"/>
              </a:rPr>
              <a:t>Operators shall have .</a:t>
            </a:r>
            <a:endParaRPr lang="en-US" sz="4000" b="1" kern="0" dirty="0">
              <a:solidFill>
                <a:srgbClr val="FF0000"/>
              </a:solidFill>
              <a:latin typeface="Caveat" charset="0"/>
              <a:ea typeface="Amatic SC"/>
              <a:cs typeface="Amatic SC"/>
              <a:sym typeface="Amatic SC"/>
            </a:endParaRPr>
          </a:p>
        </p:txBody>
      </p:sp>
      <p:sp>
        <p:nvSpPr>
          <p:cNvPr id="7" name="Google Shape;69;p14"/>
          <p:cNvSpPr>
            <a:spLocks noGrp="1"/>
          </p:cNvSpPr>
          <p:nvPr>
            <p:ph type="body" idx="1"/>
          </p:nvPr>
        </p:nvSpPr>
        <p:spPr>
          <a:xfrm>
            <a:off x="152399" y="1200150"/>
            <a:ext cx="5011827" cy="3943350"/>
          </a:xfrm>
          <a:noFill/>
        </p:spPr>
        <p:txBody>
          <a:bodyPr/>
          <a:lstStyle/>
          <a:p>
            <a:pPr>
              <a:spcBef>
                <a:spcPct val="0"/>
              </a:spcBef>
              <a:spcAft>
                <a:spcPct val="0"/>
              </a:spcAft>
              <a:buFont typeface="Wingdings" pitchFamily="2" charset="2"/>
              <a:buChar char="ü"/>
            </a:pPr>
            <a:r>
              <a:rPr lang="en-US" sz="2000" b="1" dirty="0" smtClean="0">
                <a:solidFill>
                  <a:srgbClr val="002060"/>
                </a:solidFill>
              </a:rPr>
              <a:t>Remuneration to the </a:t>
            </a:r>
            <a:r>
              <a:rPr lang="en-US" sz="2000" b="1" dirty="0" err="1" smtClean="0">
                <a:solidFill>
                  <a:srgbClr val="002060"/>
                </a:solidFill>
              </a:rPr>
              <a:t>takaful</a:t>
            </a:r>
            <a:r>
              <a:rPr lang="en-US" sz="2000" b="1" dirty="0" smtClean="0">
                <a:solidFill>
                  <a:srgbClr val="002060"/>
                </a:solidFill>
              </a:rPr>
              <a:t> operator/window operator</a:t>
            </a:r>
          </a:p>
          <a:p>
            <a:pPr>
              <a:spcBef>
                <a:spcPct val="0"/>
              </a:spcBef>
              <a:spcAft>
                <a:spcPct val="0"/>
              </a:spcAft>
              <a:buFont typeface="Wingdings" pitchFamily="2" charset="2"/>
              <a:buChar char="ü"/>
            </a:pPr>
            <a:r>
              <a:rPr lang="en-US" sz="2000" b="1" dirty="0" smtClean="0">
                <a:solidFill>
                  <a:srgbClr val="002060"/>
                </a:solidFill>
              </a:rPr>
              <a:t>Segregate assets of participants/ from assets of shareholders</a:t>
            </a:r>
          </a:p>
          <a:p>
            <a:pPr>
              <a:spcBef>
                <a:spcPct val="0"/>
              </a:spcBef>
              <a:spcAft>
                <a:spcPct val="0"/>
              </a:spcAft>
              <a:buFont typeface="Wingdings" pitchFamily="2" charset="2"/>
              <a:buChar char="ü"/>
            </a:pPr>
            <a:r>
              <a:rPr lang="en-US" sz="2000" b="1" dirty="0" smtClean="0">
                <a:solidFill>
                  <a:srgbClr val="002060"/>
                </a:solidFill>
              </a:rPr>
              <a:t>Separate fund/bank account for family and general </a:t>
            </a:r>
            <a:r>
              <a:rPr lang="en-US" sz="2000" b="1" dirty="0" err="1" smtClean="0">
                <a:solidFill>
                  <a:srgbClr val="002060"/>
                </a:solidFill>
              </a:rPr>
              <a:t>takaful</a:t>
            </a:r>
            <a:endParaRPr lang="en-US" sz="2000" b="1" dirty="0" smtClean="0">
              <a:solidFill>
                <a:srgbClr val="002060"/>
              </a:solidFill>
            </a:endParaRPr>
          </a:p>
          <a:p>
            <a:pPr>
              <a:spcBef>
                <a:spcPct val="0"/>
              </a:spcBef>
              <a:spcAft>
                <a:spcPct val="0"/>
              </a:spcAft>
              <a:buFont typeface="Wingdings" pitchFamily="2" charset="2"/>
              <a:buChar char="ü"/>
            </a:pPr>
            <a:r>
              <a:rPr lang="en-US" sz="2000" b="1" dirty="0" smtClean="0">
                <a:solidFill>
                  <a:srgbClr val="002060"/>
                </a:solidFill>
              </a:rPr>
              <a:t>Surplus distribution subject to  recommendation by actuary /external auditor , endorsed by SAC and approval of the board and NBE</a:t>
            </a:r>
          </a:p>
          <a:p>
            <a:pPr>
              <a:spcBef>
                <a:spcPct val="0"/>
              </a:spcBef>
              <a:spcAft>
                <a:spcPct val="0"/>
              </a:spcAft>
              <a:buFont typeface="Wingdings" pitchFamily="2" charset="2"/>
              <a:buChar char="ü"/>
            </a:pPr>
            <a:r>
              <a:rPr lang="en-US" sz="2000" b="1" dirty="0" smtClean="0">
                <a:solidFill>
                  <a:srgbClr val="002060"/>
                </a:solidFill>
              </a:rPr>
              <a:t>Surplus distribution </a:t>
            </a:r>
            <a:r>
              <a:rPr lang="en-US" sz="2000" b="1" dirty="0">
                <a:solidFill>
                  <a:srgbClr val="002060"/>
                </a:solidFill>
              </a:rPr>
              <a:t>i</a:t>
            </a:r>
            <a:r>
              <a:rPr lang="en-US" sz="2000" b="1" dirty="0" smtClean="0">
                <a:solidFill>
                  <a:srgbClr val="002060"/>
                </a:solidFill>
              </a:rPr>
              <a:t>s subject to generally accepted actuarial principles </a:t>
            </a:r>
          </a:p>
          <a:p>
            <a:pPr>
              <a:spcBef>
                <a:spcPct val="0"/>
              </a:spcBef>
              <a:spcAft>
                <a:spcPct val="0"/>
              </a:spcAft>
              <a:buFont typeface="Wingdings" pitchFamily="2" charset="2"/>
              <a:buChar char="ü"/>
            </a:pPr>
            <a:r>
              <a:rPr lang="en-US" sz="2000" b="1" dirty="0" smtClean="0">
                <a:solidFill>
                  <a:srgbClr val="002060"/>
                </a:solidFill>
              </a:rPr>
              <a:t>Distribution as per the contract</a:t>
            </a: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p:txBody>
      </p:sp>
    </p:spTree>
    <p:extLst>
      <p:ext uri="{BB962C8B-B14F-4D97-AF65-F5344CB8AC3E}">
        <p14:creationId xmlns:p14="http://schemas.microsoft.com/office/powerpoint/2010/main" val="2416710006"/>
      </p:ext>
    </p:extLst>
  </p:cSld>
  <p:clrMapOvr>
    <a:masterClrMapping/>
  </p:clrMapOvr>
  <p:transition>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24</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6" name="Google Shape;68;p14"/>
          <p:cNvSpPr txBox="1">
            <a:spLocks/>
          </p:cNvSpPr>
          <p:nvPr/>
        </p:nvSpPr>
        <p:spPr>
          <a:xfrm>
            <a:off x="0" y="0"/>
            <a:ext cx="6400800" cy="857250"/>
          </a:xfrm>
          <a:prstGeom prst="rect">
            <a:avLst/>
          </a:prstGeom>
          <a:noFill/>
          <a:ln>
            <a:noFill/>
          </a:ln>
        </p:spPr>
        <p:txBody>
          <a:bodyPr spcFirstLastPara="1" lIns="0" tIns="0" rIns="0" bIns="0" anchor="b"/>
          <a:lstStyle/>
          <a:p>
            <a:pPr algn="ctr">
              <a:buClr>
                <a:srgbClr val="1C4587"/>
              </a:buClr>
              <a:buSzPts val="3200"/>
              <a:defRPr/>
            </a:pPr>
            <a:r>
              <a:rPr lang="en-US" sz="4000" b="1" dirty="0" smtClean="0">
                <a:solidFill>
                  <a:srgbClr val="FF0000"/>
                </a:solidFill>
                <a:latin typeface="Caveat" charset="0"/>
              </a:rPr>
              <a:t>Improvements </a:t>
            </a:r>
            <a:endParaRPr lang="en-US" sz="4000" b="1" kern="0" dirty="0">
              <a:solidFill>
                <a:srgbClr val="FF0000"/>
              </a:solidFill>
              <a:latin typeface="Caveat" charset="0"/>
              <a:ea typeface="Amatic SC"/>
              <a:cs typeface="Amatic SC"/>
              <a:sym typeface="Amatic SC"/>
            </a:endParaRPr>
          </a:p>
        </p:txBody>
      </p:sp>
      <p:sp>
        <p:nvSpPr>
          <p:cNvPr id="7" name="Google Shape;69;p14"/>
          <p:cNvSpPr>
            <a:spLocks noGrp="1"/>
          </p:cNvSpPr>
          <p:nvPr>
            <p:ph type="body" idx="1"/>
          </p:nvPr>
        </p:nvSpPr>
        <p:spPr>
          <a:xfrm>
            <a:off x="152399" y="1200150"/>
            <a:ext cx="5011827" cy="3943350"/>
          </a:xfrm>
          <a:noFill/>
        </p:spPr>
        <p:txBody>
          <a:bodyPr/>
          <a:lstStyle/>
          <a:p>
            <a:pPr marL="546100" indent="-457200">
              <a:spcBef>
                <a:spcPct val="0"/>
              </a:spcBef>
              <a:spcAft>
                <a:spcPct val="0"/>
              </a:spcAft>
              <a:buFont typeface="+mj-lt"/>
              <a:buAutoNum type="arabicPeriod"/>
            </a:pPr>
            <a:r>
              <a:rPr lang="en-US" sz="2000" b="1" dirty="0" err="1" smtClean="0">
                <a:solidFill>
                  <a:srgbClr val="002060"/>
                </a:solidFill>
              </a:rPr>
              <a:t>Retakaful</a:t>
            </a:r>
            <a:r>
              <a:rPr lang="en-US" sz="2000" b="1" dirty="0" smtClean="0">
                <a:solidFill>
                  <a:srgbClr val="002060"/>
                </a:solidFill>
              </a:rPr>
              <a:t>:  </a:t>
            </a:r>
          </a:p>
          <a:p>
            <a:pPr>
              <a:spcBef>
                <a:spcPct val="0"/>
              </a:spcBef>
              <a:spcAft>
                <a:spcPct val="0"/>
              </a:spcAft>
              <a:buFont typeface="Wingdings" pitchFamily="2" charset="2"/>
              <a:buChar char="ü"/>
            </a:pPr>
            <a:r>
              <a:rPr lang="en-US" sz="2000" b="1" dirty="0" smtClean="0">
                <a:solidFill>
                  <a:srgbClr val="002060"/>
                </a:solidFill>
              </a:rPr>
              <a:t>Barely makes mention of </a:t>
            </a:r>
            <a:r>
              <a:rPr lang="en-US" sz="2000" b="1" dirty="0" err="1" smtClean="0">
                <a:solidFill>
                  <a:srgbClr val="002060"/>
                </a:solidFill>
              </a:rPr>
              <a:t>retakaful</a:t>
            </a:r>
            <a:endParaRPr lang="en-US" sz="2000" b="1" dirty="0" smtClean="0">
              <a:solidFill>
                <a:srgbClr val="002060"/>
              </a:solidFill>
            </a:endParaRPr>
          </a:p>
          <a:p>
            <a:pPr>
              <a:spcBef>
                <a:spcPct val="0"/>
              </a:spcBef>
              <a:spcAft>
                <a:spcPct val="0"/>
              </a:spcAft>
              <a:buFont typeface="Wingdings" pitchFamily="2" charset="2"/>
              <a:buChar char="ü"/>
            </a:pPr>
            <a:r>
              <a:rPr lang="en-US" sz="2000" b="1" dirty="0" smtClean="0">
                <a:solidFill>
                  <a:srgbClr val="002060"/>
                </a:solidFill>
              </a:rPr>
              <a:t>7.1.3 :Ensure that the claims and </a:t>
            </a:r>
            <a:r>
              <a:rPr lang="en-US" sz="2000" b="1" dirty="0" err="1" smtClean="0">
                <a:solidFill>
                  <a:srgbClr val="002060"/>
                </a:solidFill>
              </a:rPr>
              <a:t>retakaful</a:t>
            </a:r>
            <a:r>
              <a:rPr lang="en-US" sz="2000" b="1" dirty="0" smtClean="0">
                <a:solidFill>
                  <a:srgbClr val="002060"/>
                </a:solidFill>
              </a:rPr>
              <a:t> are paid from participants funds</a:t>
            </a:r>
          </a:p>
          <a:p>
            <a:pPr>
              <a:spcBef>
                <a:spcPct val="0"/>
              </a:spcBef>
              <a:spcAft>
                <a:spcPct val="0"/>
              </a:spcAft>
              <a:buFont typeface="Wingdings" pitchFamily="2" charset="2"/>
              <a:buChar char="ü"/>
            </a:pPr>
            <a:r>
              <a:rPr lang="en-US" sz="2000" b="1" dirty="0" smtClean="0">
                <a:solidFill>
                  <a:srgbClr val="002060"/>
                </a:solidFill>
              </a:rPr>
              <a:t>Relationship, manner and terms with reinsurers</a:t>
            </a:r>
          </a:p>
          <a:p>
            <a:pPr>
              <a:spcBef>
                <a:spcPct val="0"/>
              </a:spcBef>
              <a:spcAft>
                <a:spcPct val="0"/>
              </a:spcAft>
              <a:buFont typeface="Wingdings" pitchFamily="2" charset="2"/>
              <a:buChar char="ü"/>
            </a:pPr>
            <a:r>
              <a:rPr lang="en-US" sz="2000" b="1" dirty="0"/>
              <a:t>Re-</a:t>
            </a:r>
            <a:r>
              <a:rPr lang="en-US" sz="2000" b="1" dirty="0" err="1"/>
              <a:t>takaful</a:t>
            </a:r>
            <a:r>
              <a:rPr lang="en-US" sz="2000" b="1" dirty="0"/>
              <a:t> contributions</a:t>
            </a:r>
            <a:endParaRPr lang="en-US" sz="2000" b="1" dirty="0" smtClean="0">
              <a:solidFill>
                <a:srgbClr val="002060"/>
              </a:solidFill>
            </a:endParaRPr>
          </a:p>
          <a:p>
            <a:pPr marL="88900" indent="0">
              <a:spcBef>
                <a:spcPct val="0"/>
              </a:spcBef>
              <a:spcAft>
                <a:spcPct val="0"/>
              </a:spcAft>
              <a:buNone/>
            </a:pPr>
            <a:r>
              <a:rPr lang="en-US" sz="2000" b="1" dirty="0" smtClean="0">
                <a:solidFill>
                  <a:srgbClr val="002060"/>
                </a:solidFill>
              </a:rPr>
              <a:t>2. High authority for SAC</a:t>
            </a:r>
          </a:p>
          <a:p>
            <a:pPr>
              <a:spcBef>
                <a:spcPct val="0"/>
              </a:spcBef>
              <a:spcAft>
                <a:spcPct val="0"/>
              </a:spcAft>
              <a:buFont typeface="Wingdings" pitchFamily="2" charset="2"/>
              <a:buChar char="ü"/>
            </a:pPr>
            <a:r>
              <a:rPr lang="en-US" sz="2000" b="1" dirty="0" smtClean="0">
                <a:solidFill>
                  <a:srgbClr val="002060"/>
                </a:solidFill>
                <a:latin typeface="Caveat" charset="0"/>
              </a:rPr>
              <a:t>All expenses must have been approved by SAC</a:t>
            </a:r>
          </a:p>
          <a:p>
            <a:pPr>
              <a:spcBef>
                <a:spcPct val="0"/>
              </a:spcBef>
              <a:spcAft>
                <a:spcPct val="0"/>
              </a:spcAft>
              <a:buFont typeface="Wingdings" pitchFamily="2" charset="2"/>
              <a:buChar char="ü"/>
            </a:pPr>
            <a:r>
              <a:rPr lang="en-US" sz="2000" b="1" dirty="0" smtClean="0">
                <a:solidFill>
                  <a:srgbClr val="002060"/>
                </a:solidFill>
                <a:latin typeface="Caveat" charset="0"/>
              </a:rPr>
              <a:t>The role of SAC is huge</a:t>
            </a:r>
          </a:p>
          <a:p>
            <a:pPr>
              <a:spcBef>
                <a:spcPct val="0"/>
              </a:spcBef>
              <a:spcAft>
                <a:spcPct val="0"/>
              </a:spcAft>
              <a:buFont typeface="Wingdings" pitchFamily="2" charset="2"/>
              <a:buChar char="ü"/>
            </a:pPr>
            <a:r>
              <a:rPr lang="en-US" sz="2000" b="1" dirty="0" smtClean="0">
                <a:solidFill>
                  <a:srgbClr val="002060"/>
                </a:solidFill>
                <a:latin typeface="Caveat" charset="0"/>
              </a:rPr>
              <a:t>Investment, promotion, claims</a:t>
            </a: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p:txBody>
      </p:sp>
    </p:spTree>
    <p:extLst>
      <p:ext uri="{BB962C8B-B14F-4D97-AF65-F5344CB8AC3E}">
        <p14:creationId xmlns:p14="http://schemas.microsoft.com/office/powerpoint/2010/main" val="3574082355"/>
      </p:ext>
    </p:extLst>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257800" y="944223"/>
            <a:ext cx="3124200" cy="3101100"/>
          </a:xfrm>
          <a:prstGeom prst="ellipse">
            <a:avLst/>
          </a:prstGeom>
          <a:noFill/>
          <a:ln>
            <a:noFill/>
          </a:ln>
        </p:spPr>
      </p:pic>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25</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
        <p:nvSpPr>
          <p:cNvPr id="7" name="Google Shape;69;p14"/>
          <p:cNvSpPr>
            <a:spLocks noGrp="1"/>
          </p:cNvSpPr>
          <p:nvPr>
            <p:ph type="body" idx="1"/>
          </p:nvPr>
        </p:nvSpPr>
        <p:spPr>
          <a:xfrm>
            <a:off x="152399" y="1200150"/>
            <a:ext cx="5011827" cy="3943350"/>
          </a:xfrm>
          <a:noFill/>
        </p:spPr>
        <p:txBody>
          <a:bodyPr/>
          <a:lstStyle/>
          <a:p>
            <a:pPr marL="88900" indent="0">
              <a:spcBef>
                <a:spcPct val="0"/>
              </a:spcBef>
              <a:spcAft>
                <a:spcPct val="0"/>
              </a:spcAft>
              <a:buNone/>
            </a:pPr>
            <a:r>
              <a:rPr lang="en-US" sz="2000" b="1" dirty="0" smtClean="0">
                <a:solidFill>
                  <a:srgbClr val="002060"/>
                </a:solidFill>
              </a:rPr>
              <a:t>3. Investment:  </a:t>
            </a:r>
          </a:p>
          <a:p>
            <a:pPr>
              <a:spcBef>
                <a:spcPct val="0"/>
              </a:spcBef>
              <a:spcAft>
                <a:spcPct val="0"/>
              </a:spcAft>
              <a:buFont typeface="Wingdings" pitchFamily="2" charset="2"/>
              <a:buChar char="ü"/>
            </a:pPr>
            <a:r>
              <a:rPr lang="en-US" sz="2000" b="1" dirty="0" smtClean="0">
                <a:solidFill>
                  <a:srgbClr val="002060"/>
                </a:solidFill>
              </a:rPr>
              <a:t>Detail investment areas (sharia compliant)</a:t>
            </a:r>
          </a:p>
          <a:p>
            <a:pPr>
              <a:spcBef>
                <a:spcPct val="0"/>
              </a:spcBef>
              <a:spcAft>
                <a:spcPct val="0"/>
              </a:spcAft>
              <a:buFont typeface="Wingdings" pitchFamily="2" charset="2"/>
              <a:buChar char="ü"/>
            </a:pPr>
            <a:r>
              <a:rPr lang="en-US" sz="2000" b="1" dirty="0" smtClean="0">
                <a:solidFill>
                  <a:srgbClr val="002060"/>
                </a:solidFill>
              </a:rPr>
              <a:t>List of approved investment options</a:t>
            </a:r>
          </a:p>
          <a:p>
            <a:pPr>
              <a:spcBef>
                <a:spcPct val="0"/>
              </a:spcBef>
              <a:spcAft>
                <a:spcPct val="0"/>
              </a:spcAft>
              <a:buFont typeface="Wingdings" pitchFamily="2" charset="2"/>
              <a:buChar char="ü"/>
            </a:pPr>
            <a:endParaRPr lang="en-US" sz="2000" b="1" dirty="0" smtClean="0">
              <a:solidFill>
                <a:srgbClr val="002060"/>
              </a:solidFill>
            </a:endParaRPr>
          </a:p>
          <a:p>
            <a:pPr marL="88900" indent="0">
              <a:spcBef>
                <a:spcPct val="0"/>
              </a:spcBef>
              <a:spcAft>
                <a:spcPct val="0"/>
              </a:spcAft>
              <a:buNone/>
            </a:pPr>
            <a:r>
              <a:rPr lang="en-US" sz="2000" b="1" dirty="0" smtClean="0">
                <a:solidFill>
                  <a:srgbClr val="002060"/>
                </a:solidFill>
              </a:rPr>
              <a:t>4. Takaful is for all: Takaful is also for the non-</a:t>
            </a:r>
            <a:r>
              <a:rPr lang="en-US" sz="2000" b="1" dirty="0" err="1" smtClean="0">
                <a:solidFill>
                  <a:srgbClr val="002060"/>
                </a:solidFill>
              </a:rPr>
              <a:t>muslims</a:t>
            </a:r>
            <a:endParaRPr lang="en-US" sz="2000" b="1" dirty="0" smtClean="0">
              <a:solidFill>
                <a:srgbClr val="002060"/>
              </a:solidFill>
            </a:endParaRPr>
          </a:p>
          <a:p>
            <a:pPr>
              <a:spcBef>
                <a:spcPct val="0"/>
              </a:spcBef>
              <a:spcAft>
                <a:spcPct val="0"/>
              </a:spcAft>
              <a:buFont typeface="Wingdings" pitchFamily="2" charset="2"/>
              <a:buChar char="ü"/>
            </a:pPr>
            <a:r>
              <a:rPr lang="en-US" sz="2000" b="1" dirty="0">
                <a:solidFill>
                  <a:srgbClr val="002060"/>
                </a:solidFill>
              </a:rPr>
              <a:t>Takaful is being appreciated by non Muslims </a:t>
            </a:r>
          </a:p>
          <a:p>
            <a:pPr>
              <a:spcBef>
                <a:spcPct val="0"/>
              </a:spcBef>
              <a:spcAft>
                <a:spcPct val="0"/>
              </a:spcAft>
              <a:buFont typeface="Wingdings" pitchFamily="2" charset="2"/>
              <a:buChar char="ü"/>
            </a:pPr>
            <a:r>
              <a:rPr lang="en-US" sz="2000" b="1" dirty="0">
                <a:solidFill>
                  <a:srgbClr val="002060"/>
                </a:solidFill>
              </a:rPr>
              <a:t>This is due to the fact that </a:t>
            </a:r>
            <a:r>
              <a:rPr lang="en-US" sz="2000" b="1" dirty="0" err="1">
                <a:solidFill>
                  <a:srgbClr val="002060"/>
                </a:solidFill>
              </a:rPr>
              <a:t>takaful</a:t>
            </a:r>
            <a:r>
              <a:rPr lang="en-US" sz="2000" b="1" dirty="0">
                <a:solidFill>
                  <a:srgbClr val="002060"/>
                </a:solidFill>
              </a:rPr>
              <a:t> provides an attractive alternative for insurance protection with different investment objectives that gives the option of surplus distribution.</a:t>
            </a:r>
          </a:p>
          <a:p>
            <a:pPr marL="88900" indent="0">
              <a:spcBef>
                <a:spcPct val="0"/>
              </a:spcBef>
              <a:spcAft>
                <a:spcPct val="0"/>
              </a:spcAft>
              <a:buNone/>
            </a:pPr>
            <a:r>
              <a:rPr lang="en-US" sz="2000" b="1" dirty="0" smtClean="0">
                <a:solidFill>
                  <a:srgbClr val="002060"/>
                </a:solidFill>
                <a:latin typeface="Caveat" charset="0"/>
              </a:rPr>
              <a:t>5. Micro-</a:t>
            </a:r>
            <a:r>
              <a:rPr lang="en-US" sz="2000" b="1" dirty="0" err="1" smtClean="0">
                <a:solidFill>
                  <a:srgbClr val="002060"/>
                </a:solidFill>
                <a:latin typeface="Caveat" charset="0"/>
              </a:rPr>
              <a:t>takaful</a:t>
            </a:r>
            <a:endParaRPr lang="en-US" sz="2000" b="1" dirty="0" smtClean="0">
              <a:solidFill>
                <a:srgbClr val="002060"/>
              </a:solidFill>
              <a:latin typeface="Caveat" charset="0"/>
            </a:endParaRPr>
          </a:p>
          <a:p>
            <a:pPr marL="88900" indent="0">
              <a:spcBef>
                <a:spcPct val="0"/>
              </a:spcBef>
              <a:spcAft>
                <a:spcPct val="0"/>
              </a:spcAft>
              <a:buNone/>
            </a:pPr>
            <a:r>
              <a:rPr lang="en-US" sz="2000" b="1" dirty="0" smtClean="0">
                <a:solidFill>
                  <a:srgbClr val="002060"/>
                </a:solidFill>
                <a:latin typeface="Caveat" charset="0"/>
              </a:rPr>
              <a:t>6-Bancatakaful</a:t>
            </a:r>
          </a:p>
          <a:p>
            <a:pPr>
              <a:spcBef>
                <a:spcPct val="0"/>
              </a:spcBef>
              <a:spcAft>
                <a:spcPct val="0"/>
              </a:spcAft>
              <a:buFont typeface="Wingdings" pitchFamily="2" charset="2"/>
              <a:buChar char="ü"/>
            </a:pPr>
            <a:endParaRPr lang="en-US" sz="2000" b="1" dirty="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a:p>
            <a:pPr>
              <a:spcBef>
                <a:spcPct val="0"/>
              </a:spcBef>
              <a:spcAft>
                <a:spcPct val="0"/>
              </a:spcAft>
              <a:buFont typeface="Wingdings" pitchFamily="2" charset="2"/>
              <a:buChar char="ü"/>
            </a:pPr>
            <a:endParaRPr lang="en-US" sz="2000" b="1" dirty="0" smtClean="0">
              <a:solidFill>
                <a:srgbClr val="002060"/>
              </a:solidFill>
              <a:latin typeface="Caveat" charset="0"/>
            </a:endParaRPr>
          </a:p>
        </p:txBody>
      </p:sp>
      <p:sp>
        <p:nvSpPr>
          <p:cNvPr id="8" name="Google Shape;68;p14"/>
          <p:cNvSpPr txBox="1">
            <a:spLocks/>
          </p:cNvSpPr>
          <p:nvPr/>
        </p:nvSpPr>
        <p:spPr>
          <a:xfrm>
            <a:off x="0" y="0"/>
            <a:ext cx="6400800" cy="857250"/>
          </a:xfrm>
          <a:prstGeom prst="rect">
            <a:avLst/>
          </a:prstGeom>
          <a:noFill/>
          <a:ln>
            <a:noFill/>
          </a:ln>
        </p:spPr>
        <p:txBody>
          <a:bodyPr spcFirstLastPara="1" lIns="0" tIns="0" rIns="0" bIns="0" anchor="b"/>
          <a:lstStyle/>
          <a:p>
            <a:pPr algn="ctr">
              <a:buClr>
                <a:srgbClr val="1C4587"/>
              </a:buClr>
              <a:buSzPts val="3200"/>
              <a:defRPr/>
            </a:pPr>
            <a:r>
              <a:rPr lang="en-US" sz="4000" b="1" dirty="0" smtClean="0">
                <a:solidFill>
                  <a:srgbClr val="FF0000"/>
                </a:solidFill>
                <a:latin typeface="Caveat" charset="0"/>
              </a:rPr>
              <a:t>Improvements </a:t>
            </a:r>
            <a:endParaRPr lang="en-US" sz="4000" b="1" kern="0" dirty="0">
              <a:solidFill>
                <a:srgbClr val="FF0000"/>
              </a:solidFill>
              <a:latin typeface="Caveat" charset="0"/>
              <a:ea typeface="Amatic SC"/>
              <a:cs typeface="Amatic SC"/>
              <a:sym typeface="Amatic SC"/>
            </a:endParaRPr>
          </a:p>
        </p:txBody>
      </p:sp>
    </p:spTree>
    <p:extLst>
      <p:ext uri="{BB962C8B-B14F-4D97-AF65-F5344CB8AC3E}">
        <p14:creationId xmlns:p14="http://schemas.microsoft.com/office/powerpoint/2010/main" val="302146459"/>
      </p:ext>
    </p:extLst>
  </p:cSld>
  <p:clrMapOvr>
    <a:masterClrMapping/>
  </p:clrMapOvr>
  <p:transition>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Google Shape;70;p14"/>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E0AF04A7-EC18-4CE6-9F75-A471251451F2}" type="slidenum">
              <a:rPr lang="en-US" smtClean="0"/>
              <a:pPr eaLnBrk="1" hangingPunct="1">
                <a:spcBef>
                  <a:spcPct val="0"/>
                </a:spcBef>
                <a:spcAft>
                  <a:spcPct val="0"/>
                </a:spcAft>
              </a:pPr>
              <a:t>26</a:t>
            </a:fld>
            <a:endParaRPr lang="en-US" smtClean="0"/>
          </a:p>
        </p:txBody>
      </p:sp>
      <p:sp>
        <p:nvSpPr>
          <p:cNvPr id="12292" name="Title 5"/>
          <p:cNvSpPr>
            <a:spLocks noGrp="1"/>
          </p:cNvSpPr>
          <p:nvPr>
            <p:ph type="title"/>
          </p:nvPr>
        </p:nvSpPr>
        <p:spPr>
          <a:xfrm>
            <a:off x="714375" y="129779"/>
            <a:ext cx="8072438" cy="857250"/>
          </a:xfrm>
        </p:spPr>
        <p:txBody>
          <a:bodyPr/>
          <a:lstStyle/>
          <a:p>
            <a:pPr>
              <a:spcBef>
                <a:spcPct val="0"/>
              </a:spcBef>
              <a:spcAft>
                <a:spcPct val="0"/>
              </a:spcAft>
            </a:pPr>
            <a:r>
              <a:rPr lang="en-US" sz="4000" b="1" dirty="0" smtClean="0">
                <a:solidFill>
                  <a:srgbClr val="FF0000"/>
                </a:solidFill>
                <a:latin typeface="Caveat" charset="0"/>
              </a:rPr>
              <a:t>Insurers-so far </a:t>
            </a:r>
          </a:p>
        </p:txBody>
      </p:sp>
      <p:sp>
        <p:nvSpPr>
          <p:cNvPr id="2" name="Text Placeholder 1"/>
          <p:cNvSpPr>
            <a:spLocks noGrp="1"/>
          </p:cNvSpPr>
          <p:nvPr>
            <p:ph type="body" idx="1"/>
          </p:nvPr>
        </p:nvSpPr>
        <p:spPr>
          <a:xfrm>
            <a:off x="533401" y="1287956"/>
            <a:ext cx="4800600" cy="3271200"/>
          </a:xfrm>
        </p:spPr>
        <p:txBody>
          <a:bodyPr/>
          <a:lstStyle/>
          <a:p>
            <a:pPr>
              <a:buFont typeface="Wingdings" pitchFamily="2" charset="2"/>
              <a:buChar char="ü"/>
            </a:pPr>
            <a:r>
              <a:rPr lang="en-US" sz="2800" b="1" dirty="0" smtClean="0">
                <a:solidFill>
                  <a:srgbClr val="002060"/>
                </a:solidFill>
              </a:rPr>
              <a:t>18 insurers</a:t>
            </a:r>
          </a:p>
          <a:p>
            <a:pPr>
              <a:buFont typeface="Wingdings" pitchFamily="2" charset="2"/>
              <a:buChar char="ü"/>
            </a:pPr>
            <a:r>
              <a:rPr lang="en-US" sz="2800" b="1" dirty="0" smtClean="0">
                <a:solidFill>
                  <a:srgbClr val="002060"/>
                </a:solidFill>
              </a:rPr>
              <a:t>Global </a:t>
            </a:r>
            <a:r>
              <a:rPr lang="en-US" sz="2800" b="1" dirty="0">
                <a:solidFill>
                  <a:srgbClr val="002060"/>
                </a:solidFill>
              </a:rPr>
              <a:t>Insurance Company has become a pioneer to introduce Takaful Insurance service in the </a:t>
            </a:r>
            <a:r>
              <a:rPr lang="en-US" sz="2800" b="1" dirty="0" smtClean="0">
                <a:solidFill>
                  <a:srgbClr val="002060"/>
                </a:solidFill>
              </a:rPr>
              <a:t>country;</a:t>
            </a:r>
          </a:p>
          <a:p>
            <a:pPr>
              <a:buFont typeface="Wingdings" pitchFamily="2" charset="2"/>
              <a:buChar char="ü"/>
            </a:pPr>
            <a:r>
              <a:rPr lang="en-US" sz="2800" b="1" dirty="0" smtClean="0">
                <a:solidFill>
                  <a:srgbClr val="002060"/>
                </a:solidFill>
              </a:rPr>
              <a:t>NILE, AWASH.LICENSED</a:t>
            </a:r>
            <a:endParaRPr lang="en-US" sz="2800" b="1" dirty="0" smtClean="0">
              <a:solidFill>
                <a:srgbClr val="002060"/>
              </a:solidFill>
            </a:endParaRPr>
          </a:p>
          <a:p>
            <a:pPr>
              <a:buFont typeface="Wingdings" pitchFamily="2" charset="2"/>
              <a:buChar char="ü"/>
            </a:pPr>
            <a:r>
              <a:rPr lang="en-US" sz="2800" b="1" dirty="0" smtClean="0">
                <a:solidFill>
                  <a:srgbClr val="002060"/>
                </a:solidFill>
              </a:rPr>
              <a:t>Others are on development stage</a:t>
            </a:r>
          </a:p>
          <a:p>
            <a:pPr>
              <a:buFont typeface="Wingdings" pitchFamily="2" charset="2"/>
              <a:buChar char="ü"/>
            </a:pPr>
            <a:endParaRPr lang="en-US" sz="2800" b="1" dirty="0" smtClean="0">
              <a:solidFill>
                <a:srgbClr val="002060"/>
              </a:solidFill>
            </a:endParaRPr>
          </a:p>
          <a:p>
            <a:pPr>
              <a:buFont typeface="Wingdings" pitchFamily="2" charset="2"/>
              <a:buChar char="ü"/>
            </a:pPr>
            <a:endParaRPr lang="en-US" sz="2800" b="1" dirty="0">
              <a:solidFill>
                <a:srgbClr val="002060"/>
              </a:solidFill>
            </a:endParaRPr>
          </a:p>
        </p:txBody>
      </p:sp>
      <p:pic>
        <p:nvPicPr>
          <p:cNvPr id="4098" name="Picture 2" descr="C:\Users\Vostro\Desktop\Global-ins-6-3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09750"/>
            <a:ext cx="3810000" cy="2768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55204"/>
      </p:ext>
    </p:extLst>
  </p:cSld>
  <p:clrMapOvr>
    <a:masterClrMapping/>
  </p:clrMapOvr>
  <p:transition>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15;p20"/>
          <p:cNvPicPr preferRelativeResize="0"/>
          <p:nvPr/>
        </p:nvPicPr>
        <p:blipFill>
          <a:blip r:embed="rId3"/>
          <a:stretch>
            <a:fillRect/>
          </a:stretch>
        </p:blipFill>
        <p:spPr>
          <a:xfrm>
            <a:off x="5715008" y="964395"/>
            <a:ext cx="3101100" cy="2971800"/>
          </a:xfrm>
          <a:prstGeom prst="ellipse">
            <a:avLst/>
          </a:prstGeom>
          <a:noFill/>
          <a:ln>
            <a:noFill/>
          </a:ln>
        </p:spPr>
      </p:pic>
      <p:sp>
        <p:nvSpPr>
          <p:cNvPr id="15363" name="Google Shape;116;p20"/>
          <p:cNvSpPr>
            <a:spLocks noGrp="1"/>
          </p:cNvSpPr>
          <p:nvPr>
            <p:ph type="title"/>
          </p:nvPr>
        </p:nvSpPr>
        <p:spPr>
          <a:xfrm>
            <a:off x="428626" y="1928813"/>
            <a:ext cx="4881563" cy="1394222"/>
          </a:xfrm>
        </p:spPr>
        <p:txBody>
          <a:bodyPr/>
          <a:lstStyle/>
          <a:p>
            <a:pPr algn="l">
              <a:spcBef>
                <a:spcPct val="0"/>
              </a:spcBef>
              <a:spcAft>
                <a:spcPct val="0"/>
              </a:spcAft>
            </a:pPr>
            <a:r>
              <a:rPr lang="en-US" sz="6600" b="1" dirty="0" err="1" smtClean="0">
                <a:latin typeface="Caveat" charset="0"/>
              </a:rPr>
              <a:t>BancaTakaful</a:t>
            </a:r>
            <a:r>
              <a:rPr lang="en-US" sz="6600" b="1" dirty="0" smtClean="0">
                <a:latin typeface="Caveat" charset="0"/>
              </a:rPr>
              <a:t/>
            </a:r>
            <a:br>
              <a:rPr lang="en-US" sz="6600" b="1" dirty="0" smtClean="0">
                <a:latin typeface="Caveat" charset="0"/>
              </a:rPr>
            </a:br>
            <a:r>
              <a:rPr lang="en-US" sz="6600" dirty="0" smtClean="0">
                <a:latin typeface="Caveat" charset="0"/>
              </a:rPr>
              <a:t>as </a:t>
            </a:r>
            <a:r>
              <a:rPr lang="en-US" sz="6600" dirty="0" err="1" smtClean="0">
                <a:latin typeface="Caveat" charset="0"/>
              </a:rPr>
              <a:t>alterntive</a:t>
            </a:r>
            <a:endParaRPr lang="en-US" sz="6600" b="1" dirty="0" smtClean="0">
              <a:latin typeface="Caveat" charset="0"/>
            </a:endParaRPr>
          </a:p>
        </p:txBody>
      </p:sp>
      <p:sp>
        <p:nvSpPr>
          <p:cNvPr id="15364" name="Google Shape;118;p20"/>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DD95209B-FA0F-441A-B2E3-B80BE24F53A1}" type="slidenum">
              <a:rPr lang="en-US" smtClean="0"/>
              <a:pPr eaLnBrk="1" hangingPunct="1">
                <a:spcBef>
                  <a:spcPct val="0"/>
                </a:spcBef>
                <a:spcAft>
                  <a:spcPct val="0"/>
                </a:spcAft>
              </a:pPr>
              <a:t>27</a:t>
            </a:fld>
            <a:endParaRPr lang="en-US" smtClean="0"/>
          </a:p>
        </p:txBody>
      </p:sp>
      <p:sp>
        <p:nvSpPr>
          <p:cNvPr id="15365" name="Google Shape;119;p20"/>
          <p:cNvSpPr>
            <a:spLocks noChangeArrowheads="1"/>
          </p:cNvSpPr>
          <p:nvPr/>
        </p:nvSpPr>
        <p:spPr bwMode="auto">
          <a:xfrm>
            <a:off x="5715000" y="857251"/>
            <a:ext cx="3136900" cy="3193256"/>
          </a:xfrm>
          <a:custGeom>
            <a:avLst/>
            <a:gdLst>
              <a:gd name="T0" fmla="*/ 0 w 112467"/>
              <a:gd name="T1" fmla="*/ 0 h 112365"/>
              <a:gd name="T2" fmla="*/ 112467 w 112467"/>
              <a:gd name="T3" fmla="*/ 112365 h 112365"/>
            </a:gdLst>
            <a:ahLst/>
            <a:cxnLst/>
            <a:rect l="T0" t="T1" r="T2" b="T3"/>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a:solidFill>
              <a:srgbClr val="1C4587"/>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170670233"/>
      </p:ext>
    </p:extLst>
  </p:cSld>
  <p:clrMapOvr>
    <a:masterClrMapping/>
  </p:clrMapOvr>
  <p:transition>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Google Shape;68;p14"/>
          <p:cNvSpPr>
            <a:spLocks noGrp="1"/>
          </p:cNvSpPr>
          <p:nvPr>
            <p:ph type="title"/>
          </p:nvPr>
        </p:nvSpPr>
        <p:spPr>
          <a:xfrm>
            <a:off x="1371601" y="129779"/>
            <a:ext cx="7010399" cy="857250"/>
          </a:xfrm>
        </p:spPr>
        <p:txBody>
          <a:bodyPr/>
          <a:lstStyle/>
          <a:p>
            <a:pPr>
              <a:spcBef>
                <a:spcPct val="0"/>
              </a:spcBef>
              <a:spcAft>
                <a:spcPct val="0"/>
              </a:spcAft>
            </a:pPr>
            <a:r>
              <a:rPr lang="en-US" sz="3600" b="1" dirty="0" err="1" smtClean="0">
                <a:solidFill>
                  <a:srgbClr val="FF0000"/>
                </a:solidFill>
                <a:latin typeface="Caveat" charset="0"/>
              </a:rPr>
              <a:t>BancaTakaful</a:t>
            </a:r>
            <a:r>
              <a:rPr lang="en-US" sz="3600" b="1" dirty="0" smtClean="0">
                <a:solidFill>
                  <a:srgbClr val="FF0000"/>
                </a:solidFill>
                <a:latin typeface="Caveat" charset="0"/>
              </a:rPr>
              <a:t>: efficient distribution channel</a:t>
            </a:r>
          </a:p>
        </p:txBody>
      </p:sp>
      <p:sp>
        <p:nvSpPr>
          <p:cNvPr id="16388" name="Google Shape;70;p14"/>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3B66A908-C6D3-462E-B6A9-D122AD538D58}" type="slidenum">
              <a:rPr lang="en-US" smtClean="0"/>
              <a:pPr eaLnBrk="1" hangingPunct="1">
                <a:spcBef>
                  <a:spcPct val="0"/>
                </a:spcBef>
                <a:spcAft>
                  <a:spcPct val="0"/>
                </a:spcAft>
              </a:pPr>
              <a:t>28</a:t>
            </a:fld>
            <a:endParaRPr lang="en-US" smtClean="0"/>
          </a:p>
        </p:txBody>
      </p:sp>
      <p:sp>
        <p:nvSpPr>
          <p:cNvPr id="2" name="Text Placeholder 1"/>
          <p:cNvSpPr>
            <a:spLocks noGrp="1"/>
          </p:cNvSpPr>
          <p:nvPr>
            <p:ph type="body" idx="1"/>
          </p:nvPr>
        </p:nvSpPr>
        <p:spPr>
          <a:xfrm>
            <a:off x="685800" y="1287956"/>
            <a:ext cx="8077199" cy="3271200"/>
          </a:xfrm>
        </p:spPr>
        <p:txBody>
          <a:bodyPr/>
          <a:lstStyle/>
          <a:p>
            <a:pPr>
              <a:buFont typeface="Wingdings" pitchFamily="2" charset="2"/>
              <a:buChar char="ü"/>
            </a:pPr>
            <a:r>
              <a:rPr lang="en-US" sz="2400" b="1" dirty="0" err="1">
                <a:solidFill>
                  <a:srgbClr val="002060"/>
                </a:solidFill>
                <a:latin typeface="Caveat" charset="0"/>
              </a:rPr>
              <a:t>Bancatakaful</a:t>
            </a:r>
            <a:r>
              <a:rPr lang="en-US" sz="2400" b="1" dirty="0">
                <a:solidFill>
                  <a:srgbClr val="002060"/>
                </a:solidFill>
                <a:latin typeface="Caveat" charset="0"/>
              </a:rPr>
              <a:t> is a term referring to the selling of insurance through a bank's established distribution channels</a:t>
            </a:r>
            <a:r>
              <a:rPr lang="en-US" sz="2400" b="1" dirty="0" smtClean="0">
                <a:solidFill>
                  <a:srgbClr val="002060"/>
                </a:solidFill>
                <a:latin typeface="Caveat" charset="0"/>
              </a:rPr>
              <a:t>.</a:t>
            </a:r>
          </a:p>
          <a:p>
            <a:pPr>
              <a:buFont typeface="Wingdings" pitchFamily="2" charset="2"/>
              <a:buChar char="ü"/>
            </a:pPr>
            <a:r>
              <a:rPr lang="en-US" sz="2400" b="1" dirty="0">
                <a:solidFill>
                  <a:srgbClr val="002060"/>
                </a:solidFill>
                <a:latin typeface="Caveat" charset="0"/>
              </a:rPr>
              <a:t>The provision of and selling of banking and insurance products under the same roof -in partnership- with digitalization it has become -</a:t>
            </a:r>
            <a:r>
              <a:rPr lang="en-US" sz="2400" b="1" dirty="0" err="1">
                <a:solidFill>
                  <a:srgbClr val="002060"/>
                </a:solidFill>
                <a:latin typeface="Caveat" charset="0"/>
              </a:rPr>
              <a:t>Omnichannel</a:t>
            </a:r>
            <a:r>
              <a:rPr lang="en-US" sz="2400" b="1" dirty="0">
                <a:solidFill>
                  <a:srgbClr val="002060"/>
                </a:solidFill>
                <a:latin typeface="Caveat" charset="0"/>
              </a:rPr>
              <a:t> customer </a:t>
            </a:r>
            <a:r>
              <a:rPr lang="en-US" sz="2400" b="1" dirty="0" smtClean="0">
                <a:solidFill>
                  <a:srgbClr val="002060"/>
                </a:solidFill>
                <a:latin typeface="Caveat" charset="0"/>
              </a:rPr>
              <a:t>engagement</a:t>
            </a:r>
          </a:p>
          <a:p>
            <a:pPr algn="ctr">
              <a:buFont typeface="Wingdings" pitchFamily="2" charset="2"/>
              <a:buChar char="ü"/>
            </a:pPr>
            <a:r>
              <a:rPr lang="en-US" sz="2400" dirty="0">
                <a:solidFill>
                  <a:srgbClr val="002060"/>
                </a:solidFill>
                <a:latin typeface="Caveat" charset="0"/>
                <a:sym typeface="Caveat" charset="0"/>
              </a:rPr>
              <a:t>Banks become </a:t>
            </a:r>
          </a:p>
          <a:p>
            <a:pPr algn="ctr"/>
            <a:r>
              <a:rPr lang="en-US" sz="2400" dirty="0">
                <a:solidFill>
                  <a:srgbClr val="002060"/>
                </a:solidFill>
                <a:latin typeface="Caveat" charset="0"/>
                <a:sym typeface="Caveat" charset="0"/>
              </a:rPr>
              <a:t>“one stop”</a:t>
            </a:r>
          </a:p>
          <a:p>
            <a:pPr algn="ctr"/>
            <a:r>
              <a:rPr lang="en-US" sz="2400" dirty="0">
                <a:solidFill>
                  <a:srgbClr val="002060"/>
                </a:solidFill>
                <a:latin typeface="Caveat" charset="0"/>
                <a:sym typeface="Caveat" charset="0"/>
              </a:rPr>
              <a:t>“Financial supermarket”</a:t>
            </a:r>
          </a:p>
          <a:p>
            <a:pPr>
              <a:buFont typeface="Wingdings" pitchFamily="2" charset="2"/>
              <a:buChar char="ü"/>
            </a:pPr>
            <a:endParaRPr lang="en-US" sz="2400" b="1" dirty="0">
              <a:solidFill>
                <a:srgbClr val="002060"/>
              </a:solidFill>
              <a:latin typeface="Caveat" charset="0"/>
            </a:endParaRPr>
          </a:p>
          <a:p>
            <a:pPr>
              <a:buFont typeface="Wingdings" pitchFamily="2" charset="2"/>
              <a:buChar char="ü"/>
            </a:pPr>
            <a:endParaRPr lang="en-US" dirty="0">
              <a:solidFill>
                <a:srgbClr val="002060"/>
              </a:solidFill>
              <a:latin typeface="Caveat" charset="0"/>
            </a:endParaRPr>
          </a:p>
        </p:txBody>
      </p:sp>
    </p:spTree>
    <p:extLst>
      <p:ext uri="{BB962C8B-B14F-4D97-AF65-F5344CB8AC3E}">
        <p14:creationId xmlns:p14="http://schemas.microsoft.com/office/powerpoint/2010/main" val="1335024076"/>
      </p:ext>
    </p:extLst>
  </p:cSld>
  <p:clrMapOvr>
    <a:masterClrMapping/>
  </p:clrMapOvr>
  <p:transition>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189;p27"/>
          <p:cNvSpPr>
            <a:spLocks noGrp="1"/>
          </p:cNvSpPr>
          <p:nvPr>
            <p:ph type="sldNum" sz="quarter" idx="12"/>
          </p:nvPr>
        </p:nvSpPr>
        <p:spPr>
          <a:xfrm>
            <a:off x="8404226" y="253603"/>
            <a:ext cx="549275" cy="3940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53BBD37-4C8E-4337-AC17-5698BB673D0D}" type="slidenum">
              <a:rPr lang="en-US" smtClean="0"/>
              <a:pPr eaLnBrk="1" hangingPunct="1"/>
              <a:t>29</a:t>
            </a:fld>
            <a:endParaRPr lang="en-US" smtClean="0"/>
          </a:p>
        </p:txBody>
      </p:sp>
      <p:graphicFrame>
        <p:nvGraphicFramePr>
          <p:cNvPr id="13" name="Diagram 12"/>
          <p:cNvGraphicFramePr/>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95203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a:t>
            </a:fld>
            <a:endParaRPr lang="en"/>
          </a:p>
        </p:txBody>
      </p:sp>
      <p:pic>
        <p:nvPicPr>
          <p:cNvPr id="2052" name="Picture 4" descr="C:\Users\Vostro\Desktop\teno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5086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p:cNvGraphicFramePr/>
          <p:nvPr>
            <p:extLst>
              <p:ext uri="{D42A27DB-BD31-4B8C-83A1-F6EECF244321}">
                <p14:modId xmlns:p14="http://schemas.microsoft.com/office/powerpoint/2010/main" val="1588655869"/>
              </p:ext>
            </p:extLst>
          </p:nvPr>
        </p:nvGraphicFramePr>
        <p:xfrm>
          <a:off x="6934200" y="57150"/>
          <a:ext cx="2198914"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3"/>
          <p:cNvSpPr>
            <a:spLocks noGrp="1"/>
          </p:cNvSpPr>
          <p:nvPr>
            <p:ph type="title"/>
          </p:nvPr>
        </p:nvSpPr>
        <p:spPr>
          <a:xfrm>
            <a:off x="0" y="0"/>
            <a:ext cx="2903835" cy="739290"/>
          </a:xfrm>
        </p:spPr>
        <p:txBody>
          <a:bodyPr>
            <a:noAutofit/>
          </a:bodyPr>
          <a:lstStyle/>
          <a:p>
            <a:r>
              <a:rPr lang="en-US" sz="4800" b="1" dirty="0" smtClean="0">
                <a:solidFill>
                  <a:srgbClr val="002060"/>
                </a:solidFill>
                <a:latin typeface="Caveat" charset="0"/>
              </a:rPr>
              <a:t>Outline </a:t>
            </a:r>
            <a:endParaRPr lang="en-US" sz="4800" b="1" dirty="0">
              <a:solidFill>
                <a:srgbClr val="002060"/>
              </a:solidFill>
              <a:latin typeface="Caveat" charset="0"/>
            </a:endParaRPr>
          </a:p>
        </p:txBody>
      </p:sp>
      <p:sp>
        <p:nvSpPr>
          <p:cNvPr id="8" name="Explosion 1 7"/>
          <p:cNvSpPr/>
          <p:nvPr/>
        </p:nvSpPr>
        <p:spPr>
          <a:xfrm>
            <a:off x="3505200" y="3790950"/>
            <a:ext cx="2590800" cy="1352550"/>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79912"/>
      </p:ext>
    </p:extLst>
  </p:cSld>
  <p:clrMapOvr>
    <a:masterClrMapping/>
  </p:clrMapOvr>
  <p:transition>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Google Shape;125;p21"/>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346D77D4-4B99-4218-9A1B-15EF48DAB551}" type="slidenum">
              <a:rPr lang="en-US" smtClean="0">
                <a:solidFill>
                  <a:srgbClr val="FFFFFF"/>
                </a:solidFill>
              </a:rPr>
              <a:pPr eaLnBrk="1" hangingPunct="1">
                <a:spcBef>
                  <a:spcPct val="0"/>
                </a:spcBef>
                <a:spcAft>
                  <a:spcPct val="0"/>
                </a:spcAft>
              </a:pPr>
              <a:t>30</a:t>
            </a:fld>
            <a:endParaRPr lang="en-US" smtClean="0">
              <a:solidFill>
                <a:srgbClr val="FFFFFF"/>
              </a:solidFill>
            </a:endParaRPr>
          </a:p>
        </p:txBody>
      </p:sp>
      <p:pic>
        <p:nvPicPr>
          <p:cNvPr id="31747" name="Picture 5" descr="C:\Users\Vostro 3560Pro32bit\Desktop\Land-of-Orig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829312"/>
      </p:ext>
    </p:extLst>
  </p:cSld>
  <p:clrMapOvr>
    <a:masterClrMapping/>
  </p:clrMapOvr>
  <p:transition>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68;p14"/>
          <p:cNvSpPr>
            <a:spLocks noGrp="1"/>
          </p:cNvSpPr>
          <p:nvPr>
            <p:ph type="title"/>
          </p:nvPr>
        </p:nvSpPr>
        <p:spPr>
          <a:xfrm>
            <a:off x="609601" y="129779"/>
            <a:ext cx="8075614" cy="460771"/>
          </a:xfrm>
        </p:spPr>
        <p:txBody>
          <a:bodyPr/>
          <a:lstStyle/>
          <a:p>
            <a:pPr>
              <a:spcBef>
                <a:spcPct val="0"/>
              </a:spcBef>
              <a:spcAft>
                <a:spcPct val="0"/>
              </a:spcAft>
            </a:pPr>
            <a:r>
              <a:rPr lang="en-US" dirty="0" smtClean="0">
                <a:solidFill>
                  <a:srgbClr val="FF0000"/>
                </a:solidFill>
                <a:latin typeface="Caveat" charset="0"/>
              </a:rPr>
              <a:t>Ethiopia: Potential-population-BIG MARKET</a:t>
            </a:r>
          </a:p>
        </p:txBody>
      </p:sp>
      <p:sp>
        <p:nvSpPr>
          <p:cNvPr id="33796" name="Google Shape;70;p14"/>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37F5173C-372E-4C06-A523-3345AAE853CE}" type="slidenum">
              <a:rPr lang="en-US" smtClean="0"/>
              <a:pPr eaLnBrk="1" hangingPunct="1">
                <a:spcBef>
                  <a:spcPct val="0"/>
                </a:spcBef>
                <a:spcAft>
                  <a:spcPct val="0"/>
                </a:spcAft>
              </a:pPr>
              <a:t>31</a:t>
            </a:fld>
            <a:endParaRPr lang="en-US" smtClean="0"/>
          </a:p>
        </p:txBody>
      </p:sp>
      <p:sp>
        <p:nvSpPr>
          <p:cNvPr id="2" name="Rectangle 1"/>
          <p:cNvSpPr/>
          <p:nvPr/>
        </p:nvSpPr>
        <p:spPr>
          <a:xfrm>
            <a:off x="0" y="1171367"/>
            <a:ext cx="5867400" cy="3785652"/>
          </a:xfrm>
          <a:prstGeom prst="rect">
            <a:avLst/>
          </a:prstGeom>
        </p:spPr>
        <p:txBody>
          <a:bodyPr wrap="square">
            <a:spAutoFit/>
          </a:bodyPr>
          <a:lstStyle/>
          <a:p>
            <a:pPr>
              <a:buFont typeface="Wingdings" pitchFamily="2" charset="2"/>
              <a:buChar char="ü"/>
              <a:defRPr/>
            </a:pPr>
            <a:r>
              <a:rPr lang="en-US" sz="2400" b="1" dirty="0">
                <a:solidFill>
                  <a:srgbClr val="002060"/>
                </a:solidFill>
                <a:latin typeface="Caveat" charset="0"/>
              </a:rPr>
              <a:t>The most populous landlocked country in the continent of Africa and the second-most populous country of Africa after </a:t>
            </a:r>
            <a:r>
              <a:rPr lang="en-US" sz="2400" b="1" dirty="0">
                <a:solidFill>
                  <a:srgbClr val="002060"/>
                </a:solidFill>
                <a:latin typeface="Caveat" charset="0"/>
                <a:hlinkClick r:id="rId3"/>
              </a:rPr>
              <a:t>Nigeria</a:t>
            </a:r>
            <a:r>
              <a:rPr lang="en-US" sz="2400" b="1" dirty="0">
                <a:solidFill>
                  <a:srgbClr val="002060"/>
                </a:solidFill>
                <a:latin typeface="Caveat" charset="0"/>
              </a:rPr>
              <a:t>, </a:t>
            </a:r>
            <a:r>
              <a:rPr lang="en-US" sz="2400" b="1" dirty="0">
                <a:solidFill>
                  <a:srgbClr val="002060"/>
                </a:solidFill>
                <a:latin typeface="Caveat" charset="0"/>
                <a:hlinkClick r:id="rId4"/>
              </a:rPr>
              <a:t>the 14th most populous country in the world.</a:t>
            </a:r>
            <a:r>
              <a:rPr lang="en-US" sz="2400" b="1" dirty="0">
                <a:solidFill>
                  <a:srgbClr val="002060"/>
                </a:solidFill>
                <a:latin typeface="Caveat" charset="0"/>
              </a:rPr>
              <a:t> </a:t>
            </a:r>
          </a:p>
          <a:p>
            <a:pPr>
              <a:buFont typeface="Wingdings" pitchFamily="2" charset="2"/>
              <a:buChar char="ü"/>
              <a:defRPr/>
            </a:pPr>
            <a:r>
              <a:rPr lang="en-US" sz="2400" b="1" dirty="0">
                <a:solidFill>
                  <a:srgbClr val="002060"/>
                </a:solidFill>
                <a:latin typeface="Caveat" charset="0"/>
              </a:rPr>
              <a:t>If Ethiopia follows its current rate of growth, its population will double in the next 30 years, </a:t>
            </a:r>
            <a:r>
              <a:rPr lang="en-US" sz="2400" b="1" dirty="0">
                <a:solidFill>
                  <a:srgbClr val="002060"/>
                </a:solidFill>
                <a:latin typeface="Caveat" charset="0"/>
                <a:hlinkClick r:id="rId5"/>
              </a:rPr>
              <a:t>hitting 210 million by 2060.</a:t>
            </a:r>
            <a:r>
              <a:rPr lang="en-US" sz="2400" b="1" dirty="0">
                <a:solidFill>
                  <a:srgbClr val="002060"/>
                </a:solidFill>
                <a:latin typeface="Caveat" charset="0"/>
              </a:rPr>
              <a:t> </a:t>
            </a:r>
            <a:r>
              <a:rPr lang="en-US" sz="1200" b="1" dirty="0">
                <a:solidFill>
                  <a:srgbClr val="002060"/>
                </a:solidFill>
                <a:latin typeface="Caveat" charset="0"/>
              </a:rPr>
              <a:t>(</a:t>
            </a:r>
            <a:r>
              <a:rPr lang="en-US" sz="1100" b="1" dirty="0">
                <a:solidFill>
                  <a:srgbClr val="002060"/>
                </a:solidFill>
                <a:latin typeface="Caveat" charset="0"/>
                <a:hlinkClick r:id="rId6"/>
              </a:rPr>
              <a:t>http://worldpopulationreview.com/countries/ethiopia-population/2018</a:t>
            </a:r>
            <a:r>
              <a:rPr lang="en-US" sz="1100" b="1" dirty="0">
                <a:solidFill>
                  <a:srgbClr val="002060"/>
                </a:solidFill>
                <a:latin typeface="Caveat" charset="0"/>
              </a:rPr>
              <a:t>)</a:t>
            </a:r>
          </a:p>
          <a:p>
            <a:pPr>
              <a:buFont typeface="Wingdings" pitchFamily="2" charset="2"/>
              <a:buChar char="ü"/>
              <a:defRPr/>
            </a:pPr>
            <a:r>
              <a:rPr lang="en-US" sz="2400" b="1" dirty="0">
                <a:solidFill>
                  <a:srgbClr val="002060"/>
                </a:solidFill>
                <a:latin typeface="Caveat" charset="0"/>
              </a:rPr>
              <a:t>Moreover, as Ethiopia has over 110 million, predominantly young and growing middle class population, </a:t>
            </a:r>
            <a:r>
              <a:rPr lang="en-US" sz="2400" b="1" dirty="0" smtClean="0">
                <a:solidFill>
                  <a:srgbClr val="002060"/>
                </a:solidFill>
                <a:latin typeface="Caveat" charset="0"/>
              </a:rPr>
              <a:t>there </a:t>
            </a:r>
            <a:r>
              <a:rPr lang="en-US" sz="2400" b="1" dirty="0">
                <a:solidFill>
                  <a:srgbClr val="002060"/>
                </a:solidFill>
                <a:latin typeface="Caveat" charset="0"/>
              </a:rPr>
              <a:t>is greater </a:t>
            </a:r>
            <a:r>
              <a:rPr lang="en-US" sz="2400" b="1" dirty="0" smtClean="0">
                <a:solidFill>
                  <a:srgbClr val="002060"/>
                </a:solidFill>
                <a:latin typeface="Caveat" charset="0"/>
              </a:rPr>
              <a:t>demand for the service</a:t>
            </a:r>
            <a:endParaRPr lang="en-US" sz="2400" b="1" dirty="0">
              <a:solidFill>
                <a:srgbClr val="002060"/>
              </a:solidFill>
              <a:latin typeface="Caveat" charset="0"/>
            </a:endParaRPr>
          </a:p>
        </p:txBody>
      </p:sp>
      <p:pic>
        <p:nvPicPr>
          <p:cNvPr id="1026" name="Picture 2" descr="C:\Users\Vostro\Desktop\SharpQueasyGalago-size_restricted.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67401" y="1171367"/>
            <a:ext cx="3298370" cy="397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1339"/>
      </p:ext>
    </p:extLst>
  </p:cSld>
  <p:clrMapOvr>
    <a:masterClrMapping/>
  </p:clrMapOvr>
  <p:transition>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75;p15"/>
          <p:cNvSpPr>
            <a:spLocks noGrp="1"/>
          </p:cNvSpPr>
          <p:nvPr>
            <p:ph type="ctrTitle"/>
          </p:nvPr>
        </p:nvSpPr>
        <p:spPr>
          <a:xfrm>
            <a:off x="1295401" y="209550"/>
            <a:ext cx="6938963" cy="609600"/>
          </a:xfrm>
        </p:spPr>
        <p:txBody>
          <a:bodyPr/>
          <a:lstStyle/>
          <a:p>
            <a:pPr algn="l">
              <a:spcBef>
                <a:spcPct val="0"/>
              </a:spcBef>
              <a:spcAft>
                <a:spcPct val="0"/>
              </a:spcAft>
            </a:pPr>
            <a:r>
              <a:rPr lang="en-US" dirty="0" smtClean="0">
                <a:solidFill>
                  <a:srgbClr val="FF0000"/>
                </a:solidFill>
                <a:latin typeface="Caveat" charset="0"/>
              </a:rPr>
              <a:t>Demographic </a:t>
            </a:r>
          </a:p>
        </p:txBody>
      </p:sp>
      <p:sp>
        <p:nvSpPr>
          <p:cNvPr id="35843" name="Google Shape;76;p15"/>
          <p:cNvSpPr>
            <a:spLocks noGrp="1"/>
          </p:cNvSpPr>
          <p:nvPr>
            <p:ph type="subTitle" idx="1"/>
          </p:nvPr>
        </p:nvSpPr>
        <p:spPr>
          <a:xfrm>
            <a:off x="304800" y="971550"/>
            <a:ext cx="5334000" cy="3886200"/>
          </a:xfrm>
          <a:noFill/>
        </p:spPr>
        <p:txBody>
          <a:bodyPr/>
          <a:lstStyle/>
          <a:p>
            <a:pPr marL="546100" indent="-457200" eaLnBrk="1" hangingPunct="1">
              <a:spcBef>
                <a:spcPct val="0"/>
              </a:spcBef>
              <a:spcAft>
                <a:spcPct val="0"/>
              </a:spcAft>
              <a:buFont typeface="Wingdings" pitchFamily="2" charset="2"/>
              <a:buChar char="ü"/>
            </a:pPr>
            <a:r>
              <a:rPr lang="en-US" sz="2400" b="1" dirty="0" smtClean="0">
                <a:solidFill>
                  <a:srgbClr val="002060"/>
                </a:solidFill>
                <a:latin typeface="Caveat" charset="0"/>
              </a:rPr>
              <a:t>It is important, however, to put the significance of Ethiopia’s Muslim population in perspective. </a:t>
            </a:r>
          </a:p>
          <a:p>
            <a:pPr marL="546100" indent="-457200" eaLnBrk="1" hangingPunct="1">
              <a:spcBef>
                <a:spcPct val="0"/>
              </a:spcBef>
              <a:spcAft>
                <a:spcPct val="0"/>
              </a:spcAft>
              <a:buFont typeface="Wingdings" pitchFamily="2" charset="2"/>
              <a:buChar char="ü"/>
            </a:pPr>
            <a:r>
              <a:rPr lang="en-US" sz="2400" b="1" dirty="0" smtClean="0">
                <a:solidFill>
                  <a:srgbClr val="FF0000"/>
                </a:solidFill>
                <a:latin typeface="Caveat" charset="0"/>
              </a:rPr>
              <a:t>Estimates put the total number of Muslims in Ethiopia more than the number of Muslims in Saudi Arabia, Syria or Yemen and almost as many as in Sudan.</a:t>
            </a:r>
          </a:p>
          <a:p>
            <a:pPr marL="546100" indent="-457200" eaLnBrk="1" hangingPunct="1">
              <a:spcBef>
                <a:spcPct val="0"/>
              </a:spcBef>
              <a:spcAft>
                <a:spcPct val="0"/>
              </a:spcAft>
              <a:buFont typeface="Wingdings" pitchFamily="2" charset="2"/>
              <a:buChar char="ü"/>
            </a:pPr>
            <a:r>
              <a:rPr lang="en-US" sz="2400" b="1" dirty="0" smtClean="0">
                <a:solidFill>
                  <a:srgbClr val="002060"/>
                </a:solidFill>
                <a:latin typeface="Caveat" charset="0"/>
              </a:rPr>
              <a:t>All these provide potentials to broaden Islamic finance in general and insurance coverage using </a:t>
            </a:r>
            <a:r>
              <a:rPr lang="en-US" sz="2400" b="1" dirty="0" err="1" smtClean="0">
                <a:solidFill>
                  <a:srgbClr val="002060"/>
                </a:solidFill>
                <a:latin typeface="Caveat" charset="0"/>
              </a:rPr>
              <a:t>takaful</a:t>
            </a:r>
            <a:r>
              <a:rPr lang="en-US" sz="2400" b="1" dirty="0" smtClean="0">
                <a:solidFill>
                  <a:srgbClr val="002060"/>
                </a:solidFill>
                <a:latin typeface="Caveat" charset="0"/>
              </a:rPr>
              <a:t>, in particular.</a:t>
            </a:r>
          </a:p>
        </p:txBody>
      </p:sp>
      <p:pic>
        <p:nvPicPr>
          <p:cNvPr id="1026" name="Picture 2" descr="C:\Users\Vostro\Desktop\Islam-Ethiopia-Map-300x2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047750"/>
            <a:ext cx="28575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859305"/>
      </p:ext>
    </p:extLst>
  </p:cSld>
  <p:clrMapOvr>
    <a:masterClrMapping/>
  </p:clrMapOvr>
  <p:transition>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Google Shape;75;p15"/>
          <p:cNvSpPr>
            <a:spLocks noGrp="1"/>
          </p:cNvSpPr>
          <p:nvPr>
            <p:ph type="ctrTitle"/>
          </p:nvPr>
        </p:nvSpPr>
        <p:spPr>
          <a:xfrm>
            <a:off x="1295401" y="209550"/>
            <a:ext cx="6938963" cy="609600"/>
          </a:xfrm>
        </p:spPr>
        <p:txBody>
          <a:bodyPr/>
          <a:lstStyle/>
          <a:p>
            <a:pPr algn="l">
              <a:spcBef>
                <a:spcPct val="0"/>
              </a:spcBef>
              <a:spcAft>
                <a:spcPct val="0"/>
              </a:spcAft>
            </a:pPr>
            <a:r>
              <a:rPr lang="en-US" sz="4800" dirty="0" smtClean="0">
                <a:solidFill>
                  <a:srgbClr val="FF0000"/>
                </a:solidFill>
                <a:latin typeface="Caveat" charset="0"/>
              </a:rPr>
              <a:t>Potential: religious base</a:t>
            </a:r>
          </a:p>
        </p:txBody>
      </p:sp>
      <p:sp>
        <p:nvSpPr>
          <p:cNvPr id="34819" name="Google Shape;76;p15"/>
          <p:cNvSpPr>
            <a:spLocks noGrp="1"/>
          </p:cNvSpPr>
          <p:nvPr>
            <p:ph type="subTitle" idx="1"/>
          </p:nvPr>
        </p:nvSpPr>
        <p:spPr>
          <a:xfrm>
            <a:off x="381001" y="1393032"/>
            <a:ext cx="5867399" cy="3321844"/>
          </a:xfrm>
          <a:noFill/>
        </p:spPr>
        <p:txBody>
          <a:bodyPr/>
          <a:lstStyle/>
          <a:p>
            <a:pPr eaLnBrk="1" hangingPunct="1">
              <a:spcBef>
                <a:spcPct val="0"/>
              </a:spcBef>
              <a:spcAft>
                <a:spcPct val="0"/>
              </a:spcAft>
              <a:buFont typeface="Wingdings" pitchFamily="2" charset="2"/>
              <a:buChar char="ü"/>
            </a:pPr>
            <a:r>
              <a:rPr lang="en-US" b="1" dirty="0" smtClean="0">
                <a:solidFill>
                  <a:srgbClr val="002060"/>
                </a:solidFill>
                <a:latin typeface="Caveat" charset="0"/>
              </a:rPr>
              <a:t>Islam in Ethiopia is the –one of the most widely practiced religion.</a:t>
            </a:r>
          </a:p>
          <a:p>
            <a:pPr eaLnBrk="1" hangingPunct="1">
              <a:spcBef>
                <a:spcPct val="0"/>
              </a:spcBef>
              <a:spcAft>
                <a:spcPct val="0"/>
              </a:spcAft>
              <a:buFont typeface="Wingdings" pitchFamily="2" charset="2"/>
              <a:buChar char="ü"/>
            </a:pPr>
            <a:r>
              <a:rPr lang="en-US" b="1" dirty="0" smtClean="0">
                <a:solidFill>
                  <a:srgbClr val="002060"/>
                </a:solidFill>
                <a:latin typeface="Caveat" charset="0"/>
              </a:rPr>
              <a:t>Islam is the religion of the overwhelming majority of the Somali, Afar, </a:t>
            </a:r>
            <a:r>
              <a:rPr lang="en-US" b="1" dirty="0" err="1" smtClean="0">
                <a:solidFill>
                  <a:srgbClr val="002060"/>
                </a:solidFill>
                <a:latin typeface="Caveat" charset="0"/>
              </a:rPr>
              <a:t>Argobba</a:t>
            </a:r>
            <a:r>
              <a:rPr lang="en-US" b="1" dirty="0" smtClean="0">
                <a:solidFill>
                  <a:srgbClr val="002060"/>
                </a:solidFill>
                <a:latin typeface="Caveat" charset="0"/>
              </a:rPr>
              <a:t>, </a:t>
            </a:r>
            <a:r>
              <a:rPr lang="en-US" b="1" dirty="0" err="1" smtClean="0">
                <a:solidFill>
                  <a:srgbClr val="002060"/>
                </a:solidFill>
                <a:latin typeface="Caveat" charset="0"/>
              </a:rPr>
              <a:t>Hareri</a:t>
            </a:r>
            <a:r>
              <a:rPr lang="en-US" b="1" dirty="0" smtClean="0">
                <a:solidFill>
                  <a:srgbClr val="002060"/>
                </a:solidFill>
                <a:latin typeface="Caveat" charset="0"/>
              </a:rPr>
              <a:t>, Berta, </a:t>
            </a:r>
            <a:r>
              <a:rPr lang="en-US" b="1" dirty="0" err="1" smtClean="0">
                <a:solidFill>
                  <a:srgbClr val="002060"/>
                </a:solidFill>
                <a:latin typeface="Caveat" charset="0"/>
              </a:rPr>
              <a:t>Alaba</a:t>
            </a:r>
            <a:r>
              <a:rPr lang="en-US" b="1" dirty="0" smtClean="0">
                <a:solidFill>
                  <a:srgbClr val="002060"/>
                </a:solidFill>
                <a:latin typeface="Caveat" charset="0"/>
              </a:rPr>
              <a:t> and </a:t>
            </a:r>
            <a:r>
              <a:rPr lang="en-US" b="1" dirty="0" err="1" smtClean="0">
                <a:solidFill>
                  <a:srgbClr val="002060"/>
                </a:solidFill>
                <a:latin typeface="Caveat" charset="0"/>
              </a:rPr>
              <a:t>Silt’e</a:t>
            </a:r>
            <a:r>
              <a:rPr lang="en-US" b="1" dirty="0" smtClean="0">
                <a:solidFill>
                  <a:srgbClr val="002060"/>
                </a:solidFill>
                <a:latin typeface="Caveat" charset="0"/>
              </a:rPr>
              <a:t> and also has many adherents among the </a:t>
            </a:r>
            <a:r>
              <a:rPr lang="en-US" b="1" dirty="0" err="1" smtClean="0">
                <a:solidFill>
                  <a:srgbClr val="002060"/>
                </a:solidFill>
                <a:latin typeface="Caveat" charset="0"/>
              </a:rPr>
              <a:t>Gurage</a:t>
            </a:r>
            <a:r>
              <a:rPr lang="en-US" b="1" dirty="0" smtClean="0">
                <a:solidFill>
                  <a:srgbClr val="002060"/>
                </a:solidFill>
                <a:latin typeface="Caveat" charset="0"/>
              </a:rPr>
              <a:t> and the Oromo, the largest ethnic group in Ethiopia.</a:t>
            </a:r>
          </a:p>
        </p:txBody>
      </p:sp>
      <p:pic>
        <p:nvPicPr>
          <p:cNvPr id="5122" name="Picture 2" descr="C:\Users\Vostro\Desktop\Muslim-and-Christian-Friends-outside-National-Museum-Adam-Jo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971550"/>
            <a:ext cx="2609850" cy="3619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12098"/>
      </p:ext>
    </p:extLst>
  </p:cSld>
  <p:clrMapOvr>
    <a:masterClrMapping/>
  </p:clrMapOvr>
  <p:transition>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Google Shape;75;p15"/>
          <p:cNvSpPr>
            <a:spLocks noGrp="1"/>
          </p:cNvSpPr>
          <p:nvPr>
            <p:ph type="ctrTitle"/>
          </p:nvPr>
        </p:nvSpPr>
        <p:spPr>
          <a:xfrm>
            <a:off x="1295401" y="209550"/>
            <a:ext cx="6938963" cy="609600"/>
          </a:xfrm>
        </p:spPr>
        <p:txBody>
          <a:bodyPr/>
          <a:lstStyle/>
          <a:p>
            <a:pPr algn="l">
              <a:spcBef>
                <a:spcPct val="0"/>
              </a:spcBef>
              <a:spcAft>
                <a:spcPct val="0"/>
              </a:spcAft>
            </a:pPr>
            <a:r>
              <a:rPr lang="en-US" dirty="0" smtClean="0">
                <a:solidFill>
                  <a:srgbClr val="FF0000"/>
                </a:solidFill>
                <a:latin typeface="Caveat" charset="0"/>
              </a:rPr>
              <a:t>Strong religious base </a:t>
            </a:r>
          </a:p>
        </p:txBody>
      </p:sp>
      <p:sp>
        <p:nvSpPr>
          <p:cNvPr id="36867" name="Google Shape;76;p15"/>
          <p:cNvSpPr>
            <a:spLocks noGrp="1"/>
          </p:cNvSpPr>
          <p:nvPr>
            <p:ph type="subTitle" idx="1"/>
          </p:nvPr>
        </p:nvSpPr>
        <p:spPr>
          <a:xfrm>
            <a:off x="381000" y="971550"/>
            <a:ext cx="4876800" cy="3733800"/>
          </a:xfrm>
          <a:noFill/>
        </p:spPr>
        <p:txBody>
          <a:bodyPr/>
          <a:lstStyle/>
          <a:p>
            <a:pPr eaLnBrk="1" hangingPunct="1">
              <a:spcBef>
                <a:spcPct val="0"/>
              </a:spcBef>
              <a:spcAft>
                <a:spcPct val="0"/>
              </a:spcAft>
              <a:buFont typeface="Wingdings" pitchFamily="2" charset="2"/>
              <a:buChar char="ü"/>
            </a:pPr>
            <a:r>
              <a:rPr lang="en-US" sz="2000" b="1" dirty="0" smtClean="0">
                <a:solidFill>
                  <a:srgbClr val="002060"/>
                </a:solidFill>
                <a:latin typeface="Caveat" charset="0"/>
              </a:rPr>
              <a:t>Ethiopia has </a:t>
            </a:r>
            <a:r>
              <a:rPr lang="en-US" sz="2000" b="1" dirty="0" smtClean="0">
                <a:solidFill>
                  <a:srgbClr val="FF0000"/>
                </a:solidFill>
                <a:latin typeface="Caveat" charset="0"/>
              </a:rPr>
              <a:t>close ties with all three major Abrahamic religions.</a:t>
            </a:r>
          </a:p>
          <a:p>
            <a:pPr eaLnBrk="1" hangingPunct="1">
              <a:spcBef>
                <a:spcPct val="0"/>
              </a:spcBef>
              <a:spcAft>
                <a:spcPct val="0"/>
              </a:spcAft>
              <a:buFont typeface="Wingdings" pitchFamily="2" charset="2"/>
              <a:buChar char="ü"/>
            </a:pPr>
            <a:r>
              <a:rPr lang="en-US" sz="2000" b="1" dirty="0" smtClean="0">
                <a:solidFill>
                  <a:srgbClr val="002060"/>
                </a:solidFill>
                <a:latin typeface="Caveat" charset="0"/>
              </a:rPr>
              <a:t>Ethiopia has the </a:t>
            </a:r>
            <a:r>
              <a:rPr lang="en-US" sz="2000" b="1" dirty="0" smtClean="0">
                <a:solidFill>
                  <a:srgbClr val="FF0000"/>
                </a:solidFill>
                <a:latin typeface="Caveat" charset="0"/>
              </a:rPr>
              <a:t>first </a:t>
            </a:r>
            <a:r>
              <a:rPr lang="en-US" sz="2000" b="1" dirty="0" err="1" smtClean="0">
                <a:solidFill>
                  <a:srgbClr val="FF0000"/>
                </a:solidFill>
                <a:latin typeface="Caveat" charset="0"/>
              </a:rPr>
              <a:t>Hijra</a:t>
            </a:r>
            <a:r>
              <a:rPr lang="en-US" sz="2000" b="1" dirty="0" smtClean="0">
                <a:solidFill>
                  <a:srgbClr val="FF0000"/>
                </a:solidFill>
                <a:latin typeface="Caveat" charset="0"/>
              </a:rPr>
              <a:t> in Islamic history </a:t>
            </a:r>
            <a:r>
              <a:rPr lang="en-US" sz="2000" b="1" dirty="0" smtClean="0">
                <a:solidFill>
                  <a:srgbClr val="002060"/>
                </a:solidFill>
                <a:latin typeface="Caveat" charset="0"/>
              </a:rPr>
              <a:t>and the oldest Muslim settlement on the continent. The religion is deeply rooted in Ethiopia; </a:t>
            </a:r>
          </a:p>
          <a:p>
            <a:pPr eaLnBrk="1" hangingPunct="1">
              <a:spcBef>
                <a:spcPct val="0"/>
              </a:spcBef>
              <a:spcAft>
                <a:spcPct val="0"/>
              </a:spcAft>
              <a:buFont typeface="Wingdings" pitchFamily="2" charset="2"/>
              <a:buChar char="ü"/>
            </a:pPr>
            <a:r>
              <a:rPr lang="en-US" sz="2000" b="1" dirty="0" smtClean="0">
                <a:solidFill>
                  <a:srgbClr val="FF0000"/>
                </a:solidFill>
                <a:latin typeface="Caveat" charset="0"/>
              </a:rPr>
              <a:t>Early in the 7th century a group of Arab followers of Islam in danger of persecution by local authorities in Arabia took refuge </a:t>
            </a:r>
            <a:r>
              <a:rPr lang="en-US" sz="2000" b="1" dirty="0" smtClean="0">
                <a:solidFill>
                  <a:srgbClr val="002060"/>
                </a:solidFill>
                <a:latin typeface="Caveat" charset="0"/>
              </a:rPr>
              <a:t>in the </a:t>
            </a:r>
            <a:r>
              <a:rPr lang="en-US" sz="2000" b="1" dirty="0" err="1" smtClean="0">
                <a:solidFill>
                  <a:srgbClr val="002060"/>
                </a:solidFill>
                <a:latin typeface="Caveat" charset="0"/>
              </a:rPr>
              <a:t>Axumite</a:t>
            </a:r>
            <a:r>
              <a:rPr lang="en-US" sz="2000" b="1" dirty="0" smtClean="0">
                <a:solidFill>
                  <a:srgbClr val="002060"/>
                </a:solidFill>
                <a:latin typeface="Caveat" charset="0"/>
              </a:rPr>
              <a:t> Kingdom of the Ethiopian highlands.</a:t>
            </a:r>
          </a:p>
          <a:p>
            <a:pPr eaLnBrk="1" hangingPunct="1">
              <a:spcBef>
                <a:spcPct val="0"/>
              </a:spcBef>
              <a:spcAft>
                <a:spcPct val="0"/>
              </a:spcAft>
              <a:buFont typeface="Wingdings" pitchFamily="2" charset="2"/>
              <a:buChar char="ü"/>
            </a:pPr>
            <a:r>
              <a:rPr lang="en-US" sz="2000" b="1" dirty="0" smtClean="0">
                <a:solidFill>
                  <a:srgbClr val="002060"/>
                </a:solidFill>
                <a:latin typeface="Caveat" charset="0"/>
              </a:rPr>
              <a:t>As a result of this generosity, </a:t>
            </a:r>
            <a:r>
              <a:rPr lang="en-US" sz="2000" b="1" dirty="0" smtClean="0">
                <a:solidFill>
                  <a:srgbClr val="FF0000"/>
                </a:solidFill>
                <a:latin typeface="Caveat" charset="0"/>
              </a:rPr>
              <a:t>the Prophet Mohammed concluded that Ethiopia should not be targeted for jihad.</a:t>
            </a:r>
          </a:p>
        </p:txBody>
      </p:sp>
      <p:pic>
        <p:nvPicPr>
          <p:cNvPr id="2050" name="Picture 2" descr="C:\Users\Vostro\Desktop\thumbs_b_c_53af919c66ac05896ade3cbd9facba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47750"/>
            <a:ext cx="3124200" cy="3429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077916"/>
      </p:ext>
    </p:extLst>
  </p:cSld>
  <p:clrMapOvr>
    <a:masterClrMapping/>
  </p:clrMapOvr>
  <p:transition>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15;p20"/>
          <p:cNvPicPr preferRelativeResize="0"/>
          <p:nvPr/>
        </p:nvPicPr>
        <p:blipFill rotWithShape="1">
          <a:blip r:embed="rId3">
            <a:alphaModFix/>
          </a:blip>
          <a:srcRect/>
          <a:stretch/>
        </p:blipFill>
        <p:spPr>
          <a:xfrm>
            <a:off x="5638800" y="895350"/>
            <a:ext cx="3101100" cy="3101100"/>
          </a:xfrm>
          <a:prstGeom prst="ellipse">
            <a:avLst/>
          </a:prstGeom>
          <a:noFill/>
          <a:ln>
            <a:noFill/>
          </a:ln>
        </p:spPr>
      </p:pic>
      <p:sp>
        <p:nvSpPr>
          <p:cNvPr id="41987" name="Google Shape;116;p20"/>
          <p:cNvSpPr>
            <a:spLocks noGrp="1"/>
          </p:cNvSpPr>
          <p:nvPr>
            <p:ph type="title"/>
          </p:nvPr>
        </p:nvSpPr>
        <p:spPr>
          <a:xfrm>
            <a:off x="1714500" y="2035969"/>
            <a:ext cx="3671888" cy="2196704"/>
          </a:xfrm>
        </p:spPr>
        <p:txBody>
          <a:bodyPr/>
          <a:lstStyle/>
          <a:p>
            <a:pPr>
              <a:spcBef>
                <a:spcPct val="0"/>
              </a:spcBef>
              <a:spcAft>
                <a:spcPct val="0"/>
              </a:spcAft>
            </a:pPr>
            <a:r>
              <a:rPr lang="en-US" sz="7200" b="1" dirty="0" smtClean="0">
                <a:latin typeface="Caveat" charset="0"/>
              </a:rPr>
              <a:t>Challenges in </a:t>
            </a:r>
            <a:r>
              <a:rPr lang="en-US" sz="7200" dirty="0">
                <a:latin typeface="Caveat" charset="0"/>
              </a:rPr>
              <a:t>E</a:t>
            </a:r>
            <a:r>
              <a:rPr lang="en-US" sz="7200" b="1" dirty="0" smtClean="0">
                <a:latin typeface="Caveat" charset="0"/>
              </a:rPr>
              <a:t>thiopia </a:t>
            </a:r>
          </a:p>
        </p:txBody>
      </p:sp>
      <p:sp>
        <p:nvSpPr>
          <p:cNvPr id="41988" name="Google Shape;118;p20"/>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B7A89B2D-F795-40BC-811B-00ED672ED135}" type="slidenum">
              <a:rPr lang="en-US" smtClean="0"/>
              <a:pPr eaLnBrk="1" hangingPunct="1">
                <a:spcBef>
                  <a:spcPct val="0"/>
                </a:spcBef>
                <a:spcAft>
                  <a:spcPct val="0"/>
                </a:spcAft>
              </a:pPr>
              <a:t>35</a:t>
            </a:fld>
            <a:endParaRPr lang="en-US" smtClean="0"/>
          </a:p>
        </p:txBody>
      </p:sp>
      <p:sp>
        <p:nvSpPr>
          <p:cNvPr id="41989" name="Google Shape;119;p20"/>
          <p:cNvSpPr>
            <a:spLocks noChangeArrowheads="1"/>
          </p:cNvSpPr>
          <p:nvPr/>
        </p:nvSpPr>
        <p:spPr bwMode="auto">
          <a:xfrm>
            <a:off x="5562600" y="742951"/>
            <a:ext cx="3136900" cy="3193256"/>
          </a:xfrm>
          <a:custGeom>
            <a:avLst/>
            <a:gdLst>
              <a:gd name="T0" fmla="*/ 0 w 112467"/>
              <a:gd name="T1" fmla="*/ 0 h 112365"/>
              <a:gd name="T2" fmla="*/ 112467 w 112467"/>
              <a:gd name="T3" fmla="*/ 112365 h 112365"/>
            </a:gdLst>
            <a:ahLst/>
            <a:cxnLst/>
            <a:rect l="T0" t="T1" r="T2" b="T3"/>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a:solidFill>
              <a:srgbClr val="1C4587"/>
            </a:solidFill>
            <a:prstDash val="lg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4212475509"/>
      </p:ext>
    </p:extLst>
  </p:cSld>
  <p:clrMapOvr>
    <a:masterClrMapping/>
  </p:clrMapOvr>
  <p:transition>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p>
            <a:pPr lvl="0"/>
            <a:r>
              <a:rPr lang="en-US" dirty="0" smtClean="0">
                <a:solidFill>
                  <a:srgbClr val="FF0000"/>
                </a:solidFill>
                <a:latin typeface="Caveat" charset="0"/>
              </a:rPr>
              <a:t>Regulatory concerns </a:t>
            </a:r>
            <a:endParaRPr dirty="0">
              <a:latin typeface="Caveat" charset="0"/>
            </a:endParaRPr>
          </a:p>
        </p:txBody>
      </p:sp>
      <p:sp>
        <p:nvSpPr>
          <p:cNvPr id="69" name="Google Shape;69;p14"/>
          <p:cNvSpPr txBox="1">
            <a:spLocks noGrp="1"/>
          </p:cNvSpPr>
          <p:nvPr>
            <p:ph type="body" idx="1"/>
          </p:nvPr>
        </p:nvSpPr>
        <p:spPr>
          <a:xfrm>
            <a:off x="609601" y="1287956"/>
            <a:ext cx="5867399" cy="3569794"/>
          </a:xfrm>
          <a:prstGeom prst="rect">
            <a:avLst/>
          </a:prstGeom>
        </p:spPr>
        <p:txBody>
          <a:bodyPr spcFirstLastPara="1" wrap="square" lIns="0" tIns="0" rIns="0" bIns="0" anchor="t" anchorCtr="0">
            <a:noAutofit/>
          </a:bodyPr>
          <a:lstStyle/>
          <a:p>
            <a:pPr>
              <a:buFont typeface="Wingdings" pitchFamily="2" charset="2"/>
              <a:buChar char="ü"/>
            </a:pPr>
            <a:r>
              <a:rPr lang="en-US" sz="2800" dirty="0" smtClean="0"/>
              <a:t>Gaps in the regulatory front:</a:t>
            </a:r>
          </a:p>
          <a:p>
            <a:pPr>
              <a:buFont typeface="Wingdings" pitchFamily="2" charset="2"/>
              <a:buChar char="ü"/>
            </a:pPr>
            <a:r>
              <a:rPr lang="en-US" sz="2800" dirty="0" smtClean="0"/>
              <a:t>Comprehensive directives</a:t>
            </a:r>
          </a:p>
          <a:p>
            <a:pPr>
              <a:buFont typeface="Wingdings" pitchFamily="2" charset="2"/>
              <a:buChar char="ü"/>
            </a:pPr>
            <a:r>
              <a:rPr lang="en-US" sz="2800" dirty="0" smtClean="0"/>
              <a:t>Experience of NBE on </a:t>
            </a:r>
            <a:r>
              <a:rPr lang="en-US" sz="2800" dirty="0" err="1" smtClean="0"/>
              <a:t>takaful</a:t>
            </a:r>
            <a:endParaRPr lang="en-US" sz="2800" dirty="0" smtClean="0"/>
          </a:p>
          <a:p>
            <a:pPr>
              <a:buFont typeface="Wingdings" pitchFamily="2" charset="2"/>
              <a:buChar char="ü"/>
            </a:pPr>
            <a:r>
              <a:rPr lang="en-US" sz="2800" dirty="0" smtClean="0"/>
              <a:t>Trained manpower –scarcity </a:t>
            </a:r>
            <a:r>
              <a:rPr lang="en-US" sz="2800" dirty="0"/>
              <a:t>of human resources</a:t>
            </a:r>
            <a:endParaRPr lang="en-US" sz="2800" dirty="0" smtClean="0"/>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36</a:t>
            </a:fld>
            <a:endParaRPr/>
          </a:p>
        </p:txBody>
      </p:sp>
      <p:pic>
        <p:nvPicPr>
          <p:cNvPr id="2051" name="Picture 3" descr="C:\Users\Vostro\Desktop\unna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p>
            <a:pPr lvl="0"/>
            <a:r>
              <a:rPr lang="en-US" dirty="0" smtClean="0">
                <a:solidFill>
                  <a:srgbClr val="FF0000"/>
                </a:solidFill>
                <a:latin typeface="Caveat" charset="0"/>
              </a:rPr>
              <a:t>Human resources-Takaful Operators</a:t>
            </a:r>
            <a:endParaRPr dirty="0">
              <a:latin typeface="Caveat" charset="0"/>
            </a:endParaRPr>
          </a:p>
        </p:txBody>
      </p:sp>
      <p:sp>
        <p:nvSpPr>
          <p:cNvPr id="69" name="Google Shape;69;p14"/>
          <p:cNvSpPr txBox="1">
            <a:spLocks noGrp="1"/>
          </p:cNvSpPr>
          <p:nvPr>
            <p:ph type="body" idx="1"/>
          </p:nvPr>
        </p:nvSpPr>
        <p:spPr>
          <a:xfrm>
            <a:off x="533401" y="1287956"/>
            <a:ext cx="5943600" cy="3569794"/>
          </a:xfrm>
          <a:prstGeom prst="rect">
            <a:avLst/>
          </a:prstGeom>
        </p:spPr>
        <p:txBody>
          <a:bodyPr spcFirstLastPara="1" wrap="square" lIns="0" tIns="0" rIns="0" bIns="0" anchor="t" anchorCtr="0">
            <a:noAutofit/>
          </a:bodyPr>
          <a:lstStyle/>
          <a:p>
            <a:pPr>
              <a:buFont typeface="Wingdings" pitchFamily="2" charset="2"/>
              <a:buChar char="ü"/>
            </a:pPr>
            <a:r>
              <a:rPr lang="en-US" sz="2400" dirty="0"/>
              <a:t>lack of skilled manpower in the field. </a:t>
            </a:r>
            <a:endParaRPr lang="en-US" sz="2400" dirty="0" smtClean="0"/>
          </a:p>
          <a:p>
            <a:pPr>
              <a:buFont typeface="Wingdings" pitchFamily="2" charset="2"/>
              <a:buChar char="ü"/>
            </a:pPr>
            <a:r>
              <a:rPr lang="en-US" sz="2400" dirty="0" smtClean="0"/>
              <a:t>Hence </a:t>
            </a:r>
            <a:r>
              <a:rPr lang="en-US" sz="2400" dirty="0">
                <a:solidFill>
                  <a:srgbClr val="FF0000"/>
                </a:solidFill>
              </a:rPr>
              <a:t>trainings and experience sharing exercises </a:t>
            </a:r>
            <a:r>
              <a:rPr lang="en-US" sz="2400" dirty="0"/>
              <a:t>should be undertaken with those countries having rich exposure in the field.  </a:t>
            </a:r>
            <a:endParaRPr lang="en-US" sz="2400" dirty="0" smtClean="0"/>
          </a:p>
          <a:p>
            <a:pPr>
              <a:buFont typeface="Wingdings" pitchFamily="2" charset="2"/>
              <a:buChar char="ü"/>
            </a:pPr>
            <a:r>
              <a:rPr lang="en-US" sz="2400" dirty="0" smtClean="0"/>
              <a:t>Adequate </a:t>
            </a:r>
            <a:r>
              <a:rPr lang="en-US" sz="2400" dirty="0" smtClean="0">
                <a:solidFill>
                  <a:srgbClr val="FF0000"/>
                </a:solidFill>
              </a:rPr>
              <a:t>training coupled with sufficient incentive </a:t>
            </a:r>
            <a:r>
              <a:rPr lang="en-US" sz="2400" dirty="0" smtClean="0"/>
              <a:t>system could motivate staff to join the sector;</a:t>
            </a:r>
          </a:p>
          <a:p>
            <a:pPr>
              <a:buFont typeface="Wingdings" pitchFamily="2" charset="2"/>
              <a:buChar char="ü"/>
            </a:pPr>
            <a:r>
              <a:rPr lang="en-US" sz="2400" dirty="0" smtClean="0"/>
              <a:t>Less advancement of technology</a:t>
            </a:r>
          </a:p>
          <a:p>
            <a:pPr>
              <a:buFont typeface="Wingdings" pitchFamily="2" charset="2"/>
              <a:buChar char="ü"/>
            </a:pPr>
            <a:endParaRPr lang="en-US" sz="2400" dirty="0" smtClean="0"/>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37</a:t>
            </a:fld>
            <a:endParaRPr/>
          </a:p>
        </p:txBody>
      </p:sp>
      <p:pic>
        <p:nvPicPr>
          <p:cNvPr id="6" name="Picture 3" descr="C:\Users\Vostro\Desktop\unna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33400" y="0"/>
            <a:ext cx="7273800" cy="590550"/>
          </a:xfrm>
          <a:prstGeom prst="rect">
            <a:avLst/>
          </a:prstGeom>
        </p:spPr>
        <p:txBody>
          <a:bodyPr spcFirstLastPara="1" wrap="square" lIns="0" tIns="0" rIns="0" bIns="0" anchor="b" anchorCtr="0">
            <a:noAutofit/>
          </a:bodyPr>
          <a:lstStyle/>
          <a:p>
            <a:pPr lvl="0"/>
            <a:r>
              <a:rPr lang="en-US" dirty="0" smtClean="0">
                <a:solidFill>
                  <a:srgbClr val="FF0000"/>
                </a:solidFill>
              </a:rPr>
              <a:t>Potential </a:t>
            </a:r>
            <a:r>
              <a:rPr lang="en-US" dirty="0" err="1" smtClean="0">
                <a:solidFill>
                  <a:srgbClr val="FF0000"/>
                </a:solidFill>
              </a:rPr>
              <a:t>mis</a:t>
            </a:r>
            <a:r>
              <a:rPr lang="en-US" dirty="0" smtClean="0">
                <a:solidFill>
                  <a:srgbClr val="FF0000"/>
                </a:solidFill>
              </a:rPr>
              <a:t>-selling</a:t>
            </a:r>
            <a:r>
              <a:rPr lang="en" dirty="0" smtClean="0">
                <a:solidFill>
                  <a:srgbClr val="FF0000"/>
                </a:solidFill>
              </a:rPr>
              <a:t>:</a:t>
            </a:r>
            <a:endParaRPr/>
          </a:p>
        </p:txBody>
      </p:sp>
      <p:sp>
        <p:nvSpPr>
          <p:cNvPr id="69" name="Google Shape;69;p14"/>
          <p:cNvSpPr txBox="1">
            <a:spLocks noGrp="1"/>
          </p:cNvSpPr>
          <p:nvPr>
            <p:ph type="body" idx="1"/>
          </p:nvPr>
        </p:nvSpPr>
        <p:spPr>
          <a:xfrm>
            <a:off x="304800" y="666750"/>
            <a:ext cx="5943599" cy="3569794"/>
          </a:xfrm>
          <a:prstGeom prst="rect">
            <a:avLst/>
          </a:prstGeom>
        </p:spPr>
        <p:txBody>
          <a:bodyPr spcFirstLastPara="1" wrap="square" lIns="0" tIns="0" rIns="0" bIns="0" anchor="t" anchorCtr="0">
            <a:noAutofit/>
          </a:bodyPr>
          <a:lstStyle/>
          <a:p>
            <a:pPr>
              <a:buFont typeface="Wingdings" pitchFamily="2" charset="2"/>
              <a:buChar char="ü"/>
            </a:pPr>
            <a:r>
              <a:rPr lang="en-US" sz="3200" dirty="0" smtClean="0"/>
              <a:t>Data and information</a:t>
            </a:r>
          </a:p>
          <a:p>
            <a:pPr>
              <a:buFont typeface="Wingdings" pitchFamily="2" charset="2"/>
              <a:buChar char="ü"/>
            </a:pPr>
            <a:r>
              <a:rPr lang="en-US" sz="3200" dirty="0" smtClean="0"/>
              <a:t>Product knowledge</a:t>
            </a:r>
          </a:p>
          <a:p>
            <a:pPr>
              <a:buFont typeface="Wingdings" pitchFamily="2" charset="2"/>
              <a:buChar char="ü"/>
            </a:pPr>
            <a:r>
              <a:rPr lang="en-US" sz="3200" dirty="0" smtClean="0"/>
              <a:t>Distribution challenge and cost</a:t>
            </a:r>
          </a:p>
          <a:p>
            <a:pPr>
              <a:buFont typeface="Wingdings" pitchFamily="2" charset="2"/>
              <a:buChar char="ü"/>
            </a:pPr>
            <a:r>
              <a:rPr lang="en-US" sz="3200" dirty="0" smtClean="0"/>
              <a:t>Awareness creation</a:t>
            </a:r>
          </a:p>
          <a:p>
            <a:pPr>
              <a:buFont typeface="Wingdings" pitchFamily="2" charset="2"/>
              <a:buChar char="ü"/>
            </a:pPr>
            <a:r>
              <a:rPr lang="en-US" sz="3200" dirty="0" smtClean="0"/>
              <a:t>Risk management</a:t>
            </a:r>
          </a:p>
          <a:p>
            <a:pPr>
              <a:buFont typeface="Wingdings" pitchFamily="2" charset="2"/>
              <a:buChar char="ü"/>
            </a:pPr>
            <a:r>
              <a:rPr lang="en-US" sz="3200" dirty="0" smtClean="0"/>
              <a:t>Internal control </a:t>
            </a:r>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38</a:t>
            </a:fld>
            <a:endParaRPr/>
          </a:p>
        </p:txBody>
      </p:sp>
      <p:pic>
        <p:nvPicPr>
          <p:cNvPr id="6" name="Picture 3" descr="C:\Users\Vostro\Desktop\unna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33400" y="0"/>
            <a:ext cx="7273800" cy="590550"/>
          </a:xfrm>
          <a:prstGeom prst="rect">
            <a:avLst/>
          </a:prstGeom>
        </p:spPr>
        <p:txBody>
          <a:bodyPr spcFirstLastPara="1" wrap="square" lIns="0" tIns="0" rIns="0" bIns="0" anchor="b" anchorCtr="0">
            <a:noAutofit/>
          </a:bodyPr>
          <a:lstStyle/>
          <a:p>
            <a:pPr lvl="0"/>
            <a:r>
              <a:rPr lang="en-US" dirty="0" smtClean="0">
                <a:solidFill>
                  <a:srgbClr val="FF0000"/>
                </a:solidFill>
                <a:latin typeface="Caveat" charset="0"/>
              </a:rPr>
              <a:t>Awareness creation</a:t>
            </a:r>
            <a:endParaRPr dirty="0">
              <a:latin typeface="Caveat" charset="0"/>
            </a:endParaRPr>
          </a:p>
        </p:txBody>
      </p:sp>
      <p:sp>
        <p:nvSpPr>
          <p:cNvPr id="69" name="Google Shape;69;p14"/>
          <p:cNvSpPr txBox="1">
            <a:spLocks noGrp="1"/>
          </p:cNvSpPr>
          <p:nvPr>
            <p:ph type="body" idx="1"/>
          </p:nvPr>
        </p:nvSpPr>
        <p:spPr>
          <a:xfrm>
            <a:off x="304800" y="666750"/>
            <a:ext cx="5943599" cy="3569794"/>
          </a:xfrm>
          <a:prstGeom prst="rect">
            <a:avLst/>
          </a:prstGeom>
        </p:spPr>
        <p:txBody>
          <a:bodyPr spcFirstLastPara="1" wrap="square" lIns="0" tIns="0" rIns="0" bIns="0" anchor="t" anchorCtr="0">
            <a:noAutofit/>
          </a:bodyPr>
          <a:lstStyle/>
          <a:p>
            <a:pPr>
              <a:buFont typeface="Wingdings" pitchFamily="2" charset="2"/>
              <a:buChar char="ü"/>
            </a:pPr>
            <a:r>
              <a:rPr lang="en-US" sz="3200" dirty="0" smtClean="0"/>
              <a:t>Public awareness-What, why, concept, difference..</a:t>
            </a:r>
            <a:r>
              <a:rPr lang="en-US" sz="3200" dirty="0" err="1" smtClean="0"/>
              <a:t>etc</a:t>
            </a:r>
            <a:endParaRPr lang="en-US" sz="3200" dirty="0" smtClean="0"/>
          </a:p>
          <a:p>
            <a:pPr>
              <a:buFont typeface="Wingdings" pitchFamily="2" charset="2"/>
              <a:buChar char="ü"/>
            </a:pPr>
            <a:r>
              <a:rPr lang="en-US" sz="3200" dirty="0" smtClean="0"/>
              <a:t>Economic  </a:t>
            </a:r>
            <a:r>
              <a:rPr lang="en-US" sz="3200" dirty="0"/>
              <a:t>and spiritual benefits o</a:t>
            </a:r>
            <a:r>
              <a:rPr lang="en-US" sz="3200" dirty="0" smtClean="0"/>
              <a:t>f </a:t>
            </a:r>
            <a:r>
              <a:rPr lang="en-US" sz="3200" dirty="0" err="1"/>
              <a:t>takaful</a:t>
            </a:r>
            <a:r>
              <a:rPr lang="en-US" sz="3200" dirty="0"/>
              <a:t> </a:t>
            </a:r>
            <a:endParaRPr lang="en-US" sz="3200" dirty="0" smtClean="0"/>
          </a:p>
          <a:p>
            <a:pPr>
              <a:buFont typeface="Wingdings" pitchFamily="2" charset="2"/>
              <a:buChar char="ü"/>
            </a:pPr>
            <a:r>
              <a:rPr lang="en-US" sz="3200" dirty="0" smtClean="0"/>
              <a:t>Working with group </a:t>
            </a:r>
            <a:r>
              <a:rPr lang="en-US" sz="3200" dirty="0"/>
              <a:t>of religious scholars (</a:t>
            </a:r>
            <a:r>
              <a:rPr lang="en-US" sz="3200" dirty="0" err="1"/>
              <a:t>ulama</a:t>
            </a:r>
            <a:r>
              <a:rPr lang="en-US" sz="3200" dirty="0" smtClean="0"/>
              <a:t>)</a:t>
            </a:r>
          </a:p>
          <a:p>
            <a:pPr>
              <a:buFont typeface="Wingdings" pitchFamily="2" charset="2"/>
              <a:buChar char="ü"/>
            </a:pPr>
            <a:r>
              <a:rPr lang="en-US" sz="3200" dirty="0" smtClean="0"/>
              <a:t>Takaful is for all- non </a:t>
            </a:r>
            <a:r>
              <a:rPr lang="en-US" sz="3200" dirty="0" err="1" smtClean="0"/>
              <a:t>muslims</a:t>
            </a:r>
            <a:endParaRPr lang="en-US" sz="3200" dirty="0" smtClean="0"/>
          </a:p>
          <a:p>
            <a:pPr>
              <a:buFont typeface="Wingdings" pitchFamily="2" charset="2"/>
              <a:buChar char="ü"/>
            </a:pPr>
            <a:r>
              <a:rPr lang="en-US" sz="3200" dirty="0" smtClean="0"/>
              <a:t>Media-channel of communication</a:t>
            </a:r>
          </a:p>
          <a:p>
            <a:pPr>
              <a:buFont typeface="Wingdings" pitchFamily="2" charset="2"/>
              <a:buChar char="ü"/>
            </a:pPr>
            <a:r>
              <a:rPr lang="en-US" sz="3200" dirty="0" smtClean="0"/>
              <a:t>Different models- understanding variances </a:t>
            </a:r>
          </a:p>
          <a:p>
            <a:pPr>
              <a:buFont typeface="Wingdings" pitchFamily="2" charset="2"/>
              <a:buChar char="ü"/>
            </a:pPr>
            <a:endParaRPr lang="en-US" sz="3200" dirty="0" smtClean="0"/>
          </a:p>
          <a:p>
            <a:pPr>
              <a:buFont typeface="Wingdings" pitchFamily="2" charset="2"/>
              <a:buChar char="ü"/>
            </a:pPr>
            <a:endParaRPr lang="en-US" sz="3200" dirty="0" smtClean="0"/>
          </a:p>
          <a:p>
            <a:pPr>
              <a:buFont typeface="Wingdings" pitchFamily="2" charset="2"/>
              <a:buChar char="ü"/>
            </a:pPr>
            <a:endParaRPr lang="en-US" sz="3200" dirty="0" smtClean="0"/>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39</a:t>
            </a:fld>
            <a:endParaRPr/>
          </a:p>
        </p:txBody>
      </p:sp>
      <p:pic>
        <p:nvPicPr>
          <p:cNvPr id="6" name="Picture 3" descr="C:\Users\Vostro\Desktop\unna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486953"/>
      </p:ext>
    </p:extLst>
  </p:cSld>
  <p:clrMapOvr>
    <a:masterClrMapping/>
  </p:clrMapOvr>
  <p:transition>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7033" y="732335"/>
            <a:ext cx="6163811" cy="422872"/>
          </a:xfrm>
        </p:spPr>
        <p:txBody>
          <a:bodyPr>
            <a:noAutofit/>
          </a:bodyPr>
          <a:lstStyle/>
          <a:p>
            <a:pPr algn="l"/>
            <a:r>
              <a:rPr lang="en-US" sz="5400" dirty="0" err="1">
                <a:solidFill>
                  <a:srgbClr val="0065A1"/>
                </a:solidFill>
                <a:latin typeface="Agency FB" pitchFamily="34" charset="0"/>
                <a:ea typeface="Avenir Black" charset="0"/>
                <a:cs typeface="Avenir Black" charset="0"/>
              </a:rPr>
              <a:t>Ethio</a:t>
            </a:r>
            <a:r>
              <a:rPr lang="en-US" sz="5400" dirty="0">
                <a:solidFill>
                  <a:srgbClr val="0065A1"/>
                </a:solidFill>
                <a:latin typeface="Agency FB" pitchFamily="34" charset="0"/>
                <a:ea typeface="Avenir Black" charset="0"/>
                <a:cs typeface="Avenir Black" charset="0"/>
              </a:rPr>
              <a:t>-Re in a nutshell </a:t>
            </a:r>
          </a:p>
        </p:txBody>
      </p:sp>
      <p:sp>
        <p:nvSpPr>
          <p:cNvPr id="8" name="Title 1"/>
          <p:cNvSpPr txBox="1">
            <a:spLocks/>
          </p:cNvSpPr>
          <p:nvPr/>
        </p:nvSpPr>
        <p:spPr>
          <a:xfrm>
            <a:off x="360948" y="1378744"/>
            <a:ext cx="4439653" cy="3268995"/>
          </a:xfrm>
          <a:prstGeom prst="rect">
            <a:avLst/>
          </a:prstGeom>
          <a:solidFill>
            <a:srgbClr val="002060"/>
          </a:solidFill>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Blip>
                <a:blip r:embed="rId3"/>
              </a:buBlip>
            </a:pPr>
            <a:r>
              <a:rPr lang="en-US" sz="2100" b="1" dirty="0">
                <a:solidFill>
                  <a:schemeClr val="bg1"/>
                </a:solidFill>
                <a:latin typeface="Agency FB" pitchFamily="34" charset="0"/>
                <a:ea typeface="+mn-ea"/>
                <a:cs typeface="Aharoni" pitchFamily="2" charset="-79"/>
              </a:rPr>
              <a:t>Ethiopian Reinsurance S.C </a:t>
            </a:r>
            <a:r>
              <a:rPr lang="en-US" sz="2100" b="1" dirty="0" err="1">
                <a:solidFill>
                  <a:schemeClr val="bg1"/>
                </a:solidFill>
                <a:latin typeface="Agency FB" pitchFamily="34" charset="0"/>
                <a:ea typeface="+mn-ea"/>
                <a:cs typeface="Aharoni" pitchFamily="2" charset="-79"/>
              </a:rPr>
              <a:t>a.k.a</a:t>
            </a:r>
            <a:r>
              <a:rPr lang="en-US" sz="2100" b="1" dirty="0">
                <a:solidFill>
                  <a:schemeClr val="bg1"/>
                </a:solidFill>
                <a:latin typeface="Agency FB" pitchFamily="34" charset="0"/>
                <a:ea typeface="+mn-ea"/>
                <a:cs typeface="Aharoni" pitchFamily="2" charset="-79"/>
              </a:rPr>
              <a:t> (</a:t>
            </a:r>
            <a:r>
              <a:rPr lang="en-US" sz="2100" b="1" dirty="0" err="1">
                <a:solidFill>
                  <a:schemeClr val="bg1"/>
                </a:solidFill>
                <a:latin typeface="Agency FB" pitchFamily="34" charset="0"/>
                <a:ea typeface="+mn-ea"/>
                <a:cs typeface="Aharoni" pitchFamily="2" charset="-79"/>
              </a:rPr>
              <a:t>Ethio</a:t>
            </a:r>
            <a:r>
              <a:rPr lang="en-US" sz="2100" b="1" dirty="0">
                <a:solidFill>
                  <a:schemeClr val="bg1"/>
                </a:solidFill>
                <a:latin typeface="Agency FB" pitchFamily="34" charset="0"/>
                <a:ea typeface="+mn-ea"/>
                <a:cs typeface="Aharoni" pitchFamily="2" charset="-79"/>
              </a:rPr>
              <a:t>-Re) is the first reinsurance Company established in Ethiopia and the youngest in Africa </a:t>
            </a:r>
          </a:p>
          <a:p>
            <a:pPr algn="l">
              <a:buBlip>
                <a:blip r:embed="rId3"/>
              </a:buBlip>
            </a:pPr>
            <a:r>
              <a:rPr lang="en-US" sz="2100" b="1" dirty="0">
                <a:solidFill>
                  <a:schemeClr val="bg1"/>
                </a:solidFill>
                <a:latin typeface="Agency FB" pitchFamily="34" charset="0"/>
                <a:ea typeface="+mn-ea"/>
                <a:cs typeface="Aharoni" pitchFamily="2" charset="-79"/>
              </a:rPr>
              <a:t>It started operation on 1st July 2016. transacting both life and non-life businesses(Conventional &amp; </a:t>
            </a:r>
            <a:r>
              <a:rPr lang="en-US" sz="2100" b="1" dirty="0" err="1">
                <a:solidFill>
                  <a:schemeClr val="bg1"/>
                </a:solidFill>
                <a:latin typeface="Agency FB" pitchFamily="34" charset="0"/>
                <a:ea typeface="+mn-ea"/>
                <a:cs typeface="Aharoni" pitchFamily="2" charset="-79"/>
              </a:rPr>
              <a:t>Retakaful</a:t>
            </a:r>
            <a:r>
              <a:rPr lang="en-US" sz="2100" b="1" dirty="0">
                <a:solidFill>
                  <a:schemeClr val="bg1"/>
                </a:solidFill>
                <a:latin typeface="Agency FB" pitchFamily="34" charset="0"/>
                <a:ea typeface="+mn-ea"/>
                <a:cs typeface="Aharoni" pitchFamily="2" charset="-79"/>
              </a:rPr>
              <a:t>)</a:t>
            </a:r>
          </a:p>
          <a:p>
            <a:pPr algn="l">
              <a:buBlip>
                <a:blip r:embed="rId3"/>
              </a:buBlip>
            </a:pPr>
            <a:r>
              <a:rPr lang="en-US" sz="2100" b="1" dirty="0">
                <a:solidFill>
                  <a:schemeClr val="bg1"/>
                </a:solidFill>
                <a:latin typeface="Agency FB" pitchFamily="34" charset="0"/>
                <a:ea typeface="+mn-ea"/>
                <a:cs typeface="Aharoni" pitchFamily="2" charset="-79"/>
              </a:rPr>
              <a:t>Public-Private-Partnership (PPP) in the financial sector</a:t>
            </a:r>
          </a:p>
        </p:txBody>
      </p:sp>
      <p:sp>
        <p:nvSpPr>
          <p:cNvPr id="9" name="Subtitle 2"/>
          <p:cNvSpPr>
            <a:spLocks noGrp="1"/>
          </p:cNvSpPr>
          <p:nvPr>
            <p:ph type="subTitle" idx="1"/>
          </p:nvPr>
        </p:nvSpPr>
        <p:spPr>
          <a:xfrm>
            <a:off x="6766299" y="4821175"/>
            <a:ext cx="2051635" cy="173435"/>
          </a:xfrm>
        </p:spPr>
        <p:txBody>
          <a:bodyPr>
            <a:noAutofit/>
          </a:bodyPr>
          <a:lstStyle/>
          <a:p>
            <a:pPr algn="r">
              <a:lnSpc>
                <a:spcPct val="100000"/>
              </a:lnSpc>
            </a:pPr>
            <a:r>
              <a:rPr lang="en-US" sz="2100" b="1" dirty="0">
                <a:solidFill>
                  <a:srgbClr val="0065A1"/>
                </a:solidFill>
                <a:latin typeface="Agency FB" pitchFamily="34" charset="0"/>
                <a:ea typeface="Avenir Book" charset="0"/>
                <a:cs typeface="Aharoni" pitchFamily="2" charset="-79"/>
              </a:rPr>
              <a:t>Rising with Africa</a:t>
            </a:r>
          </a:p>
        </p:txBody>
      </p:sp>
      <p:grpSp>
        <p:nvGrpSpPr>
          <p:cNvPr id="3" name="Group 9"/>
          <p:cNvGrpSpPr/>
          <p:nvPr/>
        </p:nvGrpSpPr>
        <p:grpSpPr>
          <a:xfrm>
            <a:off x="8329277" y="0"/>
            <a:ext cx="473202" cy="386028"/>
            <a:chOff x="10378440" y="0"/>
            <a:chExt cx="630936" cy="514704"/>
          </a:xfrm>
        </p:grpSpPr>
        <p:sp>
          <p:nvSpPr>
            <p:cNvPr id="11" name="Rectangle 10"/>
            <p:cNvSpPr/>
            <p:nvPr/>
          </p:nvSpPr>
          <p:spPr>
            <a:xfrm>
              <a:off x="10378440"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25328"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72216"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C:\Users\Vostro 3560Pro32bit\Desktop\BDCC initiatives\7 WEBSITE\pics web\shareholder\IMG_0797.JPG"/>
          <p:cNvPicPr/>
          <p:nvPr/>
        </p:nvPicPr>
        <p:blipFill>
          <a:blip r:embed="rId4"/>
          <a:srcRect/>
          <a:stretch>
            <a:fillRect/>
          </a:stretch>
        </p:blipFill>
        <p:spPr bwMode="auto">
          <a:xfrm>
            <a:off x="4957011" y="1378744"/>
            <a:ext cx="3994484" cy="3268995"/>
          </a:xfrm>
          <a:prstGeom prst="rect">
            <a:avLst/>
          </a:prstGeom>
          <a:noFill/>
          <a:ln w="9525">
            <a:noFill/>
            <a:miter lim="800000"/>
            <a:headEnd/>
            <a:tailEnd/>
          </a:ln>
        </p:spPr>
      </p:pic>
    </p:spTree>
    <p:extLst>
      <p:ext uri="{BB962C8B-B14F-4D97-AF65-F5344CB8AC3E}">
        <p14:creationId xmlns:p14="http://schemas.microsoft.com/office/powerpoint/2010/main" val="1243997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8">
                                            <p:bg/>
                                          </p:spTgt>
                                        </p:tgtEl>
                                        <p:attrNameLst>
                                          <p:attrName>style.visibility</p:attrName>
                                        </p:attrNameLst>
                                      </p:cBhvr>
                                      <p:to>
                                        <p:strVal val="visible"/>
                                      </p:to>
                                    </p:set>
                                    <p:anim calcmode="lin" valueType="num">
                                      <p:cBhvr additive="base">
                                        <p:cTn id="13"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bg/>
                                          </p:spTgt>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anim calcmode="lin" valueType="num">
                                      <p:cBhvr additive="base">
                                        <p:cTn id="3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8" dur="500" fill="hold"/>
                                        <p:tgtEl>
                                          <p:spTgt spid="8">
                                            <p:bg/>
                                          </p:spTgt>
                                        </p:tgtEl>
                                        <p:attrNameLst>
                                          <p:attrName>ppt_y</p:attrName>
                                        </p:attrNameLst>
                                      </p:cBhvr>
                                      <p:tavLst>
                                        <p:tav tm="0">
                                          <p:val>
                                            <p:strVal val="1+#ppt_h/2"/>
                                          </p:val>
                                        </p:tav>
                                        <p:tav tm="100000">
                                          <p:val>
                                            <p:strVal val="#ppt_y"/>
                                          </p:val>
                                        </p:tav>
                                      </p:tavLst>
                                    </p:anim>
                                  </p:childTnLst>
                                </p:cTn>
                              </p:par>
                              <p:par>
                                <p:cTn id="39" presetID="2" presetClass="entr" presetSubtype="4" fill="hold" grpId="1"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 calcmode="lin" valueType="num">
                                      <p:cBhvr additive="base">
                                        <p:cTn id="4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 calcmode="lin" valueType="num">
                                      <p:cBhvr additive="base">
                                        <p:cTn id="4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1" nodeType="with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 calcmode="lin" valueType="num">
                                      <p:cBhvr additive="base">
                                        <p:cTn id="4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 calcmode="lin" valueType="num">
                                      <p:cBhvr additive="base">
                                        <p:cTn id="5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 calcmode="lin" valueType="num">
                                      <p:cBhvr additive="base">
                                        <p:cTn id="6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allAtOnce" animBg="1"/>
      <p:bldP spid="8" grpId="1" build="allAtOnce" animBg="1"/>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33400" y="0"/>
            <a:ext cx="7273800" cy="590550"/>
          </a:xfrm>
          <a:prstGeom prst="rect">
            <a:avLst/>
          </a:prstGeom>
        </p:spPr>
        <p:txBody>
          <a:bodyPr spcFirstLastPara="1" wrap="square" lIns="0" tIns="0" rIns="0" bIns="0" anchor="b" anchorCtr="0">
            <a:noAutofit/>
          </a:bodyPr>
          <a:lstStyle/>
          <a:p>
            <a:pPr lvl="0"/>
            <a:r>
              <a:rPr lang="en-US" dirty="0" smtClean="0">
                <a:solidFill>
                  <a:srgbClr val="FF0000"/>
                </a:solidFill>
              </a:rPr>
              <a:t>ICT</a:t>
            </a:r>
            <a:endParaRPr dirty="0"/>
          </a:p>
        </p:txBody>
      </p:sp>
      <p:sp>
        <p:nvSpPr>
          <p:cNvPr id="69" name="Google Shape;69;p14"/>
          <p:cNvSpPr txBox="1">
            <a:spLocks noGrp="1"/>
          </p:cNvSpPr>
          <p:nvPr>
            <p:ph type="body" idx="1"/>
          </p:nvPr>
        </p:nvSpPr>
        <p:spPr>
          <a:xfrm>
            <a:off x="304800" y="666750"/>
            <a:ext cx="5943599" cy="3569794"/>
          </a:xfrm>
          <a:prstGeom prst="rect">
            <a:avLst/>
          </a:prstGeom>
        </p:spPr>
        <p:txBody>
          <a:bodyPr spcFirstLastPara="1" wrap="square" lIns="0" tIns="0" rIns="0" bIns="0" anchor="t" anchorCtr="0">
            <a:noAutofit/>
          </a:bodyPr>
          <a:lstStyle/>
          <a:p>
            <a:pPr>
              <a:buFont typeface="Wingdings" pitchFamily="2" charset="2"/>
              <a:buChar char="ü"/>
            </a:pPr>
            <a:r>
              <a:rPr lang="en-US" sz="3200" dirty="0" smtClean="0"/>
              <a:t>ICT development</a:t>
            </a:r>
          </a:p>
          <a:p>
            <a:pPr>
              <a:buFont typeface="Wingdings" pitchFamily="2" charset="2"/>
              <a:buChar char="ü"/>
            </a:pPr>
            <a:r>
              <a:rPr lang="en-US" sz="3200" dirty="0" smtClean="0"/>
              <a:t>Modern services </a:t>
            </a:r>
          </a:p>
          <a:p>
            <a:pPr>
              <a:buFont typeface="Wingdings" pitchFamily="2" charset="2"/>
              <a:buChar char="ü"/>
            </a:pPr>
            <a:r>
              <a:rPr lang="en-US" sz="3200" dirty="0" smtClean="0"/>
              <a:t>lack </a:t>
            </a:r>
            <a:r>
              <a:rPr lang="en-US" sz="3200" dirty="0"/>
              <a:t>of </a:t>
            </a:r>
            <a:r>
              <a:rPr lang="en-US" sz="3200" dirty="0" smtClean="0"/>
              <a:t>standardization,</a:t>
            </a:r>
          </a:p>
          <a:p>
            <a:pPr>
              <a:buFont typeface="Wingdings" pitchFamily="2" charset="2"/>
              <a:buChar char="ü"/>
            </a:pPr>
            <a:r>
              <a:rPr lang="en-US" sz="3200" dirty="0" smtClean="0"/>
              <a:t>technical </a:t>
            </a:r>
            <a:r>
              <a:rPr lang="en-US" sz="3200" dirty="0"/>
              <a:t>efficiency, </a:t>
            </a:r>
            <a:r>
              <a:rPr lang="en-US" sz="3200" dirty="0" smtClean="0"/>
              <a:t>operating </a:t>
            </a:r>
            <a:r>
              <a:rPr lang="en-US" sz="3200" dirty="0"/>
              <a:t>efficiency, </a:t>
            </a:r>
            <a:endParaRPr lang="en-US" sz="3200" dirty="0" smtClean="0"/>
          </a:p>
          <a:p>
            <a:pPr>
              <a:buFont typeface="Wingdings" pitchFamily="2" charset="2"/>
              <a:buChar char="ü"/>
            </a:pPr>
            <a:r>
              <a:rPr lang="en-US" sz="3200" dirty="0" smtClean="0"/>
              <a:t>Inadequate technology development </a:t>
            </a:r>
          </a:p>
          <a:p>
            <a:pPr>
              <a:buFont typeface="Wingdings" pitchFamily="2" charset="2"/>
              <a:buChar char="ü"/>
            </a:pPr>
            <a:endParaRPr lang="en-US" sz="3200" dirty="0" smtClean="0"/>
          </a:p>
          <a:p>
            <a:pPr>
              <a:buFont typeface="Wingdings" pitchFamily="2" charset="2"/>
              <a:buChar char="ü"/>
            </a:pPr>
            <a:endParaRPr lang="en-US" sz="3200" dirty="0" smtClean="0"/>
          </a:p>
          <a:p>
            <a:pPr>
              <a:buFont typeface="Wingdings" pitchFamily="2" charset="2"/>
              <a:buChar char="ü"/>
            </a:pPr>
            <a:endParaRPr lang="en-US" sz="3200" dirty="0" smtClean="0"/>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40</a:t>
            </a:fld>
            <a:endParaRPr/>
          </a:p>
        </p:txBody>
      </p:sp>
      <p:pic>
        <p:nvPicPr>
          <p:cNvPr id="6" name="Picture 3" descr="C:\Users\Vostro\Desktop\unna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36709"/>
      </p:ext>
    </p:extLst>
  </p:cSld>
  <p:clrMapOvr>
    <a:masterClrMapping/>
  </p:clrMapOvr>
  <p:transition>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33400" y="0"/>
            <a:ext cx="7273800" cy="590550"/>
          </a:xfrm>
          <a:prstGeom prst="rect">
            <a:avLst/>
          </a:prstGeom>
        </p:spPr>
        <p:txBody>
          <a:bodyPr spcFirstLastPara="1" wrap="square" lIns="0" tIns="0" rIns="0" bIns="0" anchor="b" anchorCtr="0">
            <a:noAutofit/>
          </a:bodyPr>
          <a:lstStyle/>
          <a:p>
            <a:pPr lvl="0"/>
            <a:r>
              <a:rPr lang="en-US" dirty="0" smtClean="0">
                <a:solidFill>
                  <a:srgbClr val="FF0000"/>
                </a:solidFill>
                <a:latin typeface="Caveat" charset="0"/>
              </a:rPr>
              <a:t>Others </a:t>
            </a:r>
            <a:endParaRPr dirty="0">
              <a:latin typeface="Caveat" charset="0"/>
            </a:endParaRPr>
          </a:p>
        </p:txBody>
      </p:sp>
      <p:sp>
        <p:nvSpPr>
          <p:cNvPr id="69" name="Google Shape;69;p14"/>
          <p:cNvSpPr txBox="1">
            <a:spLocks noGrp="1"/>
          </p:cNvSpPr>
          <p:nvPr>
            <p:ph type="body" idx="1"/>
          </p:nvPr>
        </p:nvSpPr>
        <p:spPr>
          <a:xfrm>
            <a:off x="304800" y="666750"/>
            <a:ext cx="5943599" cy="3569794"/>
          </a:xfrm>
          <a:prstGeom prst="rect">
            <a:avLst/>
          </a:prstGeom>
        </p:spPr>
        <p:txBody>
          <a:bodyPr spcFirstLastPara="1" wrap="square" lIns="0" tIns="0" rIns="0" bIns="0" anchor="t" anchorCtr="0">
            <a:noAutofit/>
          </a:bodyPr>
          <a:lstStyle/>
          <a:p>
            <a:pPr>
              <a:buFont typeface="Wingdings" pitchFamily="2" charset="2"/>
              <a:buChar char="ü"/>
            </a:pPr>
            <a:r>
              <a:rPr lang="en-US" sz="3200" dirty="0" smtClean="0"/>
              <a:t>Rural market</a:t>
            </a:r>
            <a:r>
              <a:rPr lang="en-US" sz="3200" dirty="0"/>
              <a:t>, </a:t>
            </a:r>
            <a:endParaRPr lang="en-US" sz="3200" dirty="0" smtClean="0"/>
          </a:p>
          <a:p>
            <a:pPr>
              <a:buFont typeface="Wingdings" pitchFamily="2" charset="2"/>
              <a:buChar char="ü"/>
            </a:pPr>
            <a:r>
              <a:rPr lang="en-US" sz="3200" dirty="0" smtClean="0"/>
              <a:t>Micro </a:t>
            </a:r>
            <a:r>
              <a:rPr lang="en-US" sz="3200" dirty="0" err="1" smtClean="0"/>
              <a:t>takaful</a:t>
            </a:r>
            <a:endParaRPr lang="en-US" sz="3200" dirty="0" smtClean="0"/>
          </a:p>
          <a:p>
            <a:pPr>
              <a:buFont typeface="Wingdings" pitchFamily="2" charset="2"/>
              <a:buChar char="ü"/>
            </a:pPr>
            <a:r>
              <a:rPr lang="en-US" sz="3200" dirty="0" smtClean="0"/>
              <a:t>small </a:t>
            </a:r>
            <a:r>
              <a:rPr lang="en-US" sz="3200" dirty="0"/>
              <a:t>penetration rate, </a:t>
            </a:r>
            <a:endParaRPr lang="en-US" sz="3200" dirty="0" smtClean="0"/>
          </a:p>
          <a:p>
            <a:pPr>
              <a:buFont typeface="Wingdings" pitchFamily="2" charset="2"/>
              <a:buChar char="ü"/>
            </a:pPr>
            <a:r>
              <a:rPr lang="en-US" sz="3200" dirty="0" smtClean="0"/>
              <a:t>differences </a:t>
            </a:r>
            <a:r>
              <a:rPr lang="en-US" sz="3200" dirty="0"/>
              <a:t>in culture, </a:t>
            </a:r>
            <a:endParaRPr lang="en-US" sz="3200" dirty="0" smtClean="0"/>
          </a:p>
          <a:p>
            <a:pPr>
              <a:buFont typeface="Wingdings" pitchFamily="2" charset="2"/>
              <a:buChar char="ü"/>
            </a:pPr>
            <a:r>
              <a:rPr lang="en-US" sz="3200" dirty="0" smtClean="0"/>
              <a:t>non- </a:t>
            </a:r>
            <a:r>
              <a:rPr lang="en-US" sz="3200" dirty="0" err="1"/>
              <a:t>sharaih</a:t>
            </a:r>
            <a:r>
              <a:rPr lang="en-US" sz="3200" dirty="0"/>
              <a:t> compliance risk, operating efficiency, </a:t>
            </a:r>
            <a:endParaRPr lang="en-US" sz="3200" dirty="0" smtClean="0"/>
          </a:p>
          <a:p>
            <a:pPr>
              <a:buFont typeface="Wingdings" pitchFamily="2" charset="2"/>
              <a:buChar char="ü"/>
            </a:pPr>
            <a:r>
              <a:rPr lang="en-US" sz="3200" dirty="0" smtClean="0"/>
              <a:t>income </a:t>
            </a:r>
            <a:r>
              <a:rPr lang="en-US" sz="3200" dirty="0"/>
              <a:t>level of participants, </a:t>
            </a:r>
            <a:endParaRPr lang="en-US" sz="3200" dirty="0" smtClean="0"/>
          </a:p>
          <a:p>
            <a:pPr marL="88900" indent="0">
              <a:buNone/>
            </a:pPr>
            <a:endParaRPr lang="en-US" sz="3200" dirty="0" smtClean="0"/>
          </a:p>
          <a:p>
            <a:pPr>
              <a:buFont typeface="Wingdings" pitchFamily="2" charset="2"/>
              <a:buChar char="ü"/>
            </a:pPr>
            <a:endParaRPr lang="en-US" sz="3200" dirty="0" smtClean="0"/>
          </a:p>
          <a:p>
            <a:pPr>
              <a:buFont typeface="Wingdings" pitchFamily="2" charset="2"/>
              <a:buChar char="ü"/>
            </a:pPr>
            <a:endParaRPr lang="en-US" sz="3200" dirty="0" smtClean="0"/>
          </a:p>
          <a:p>
            <a:pPr>
              <a:buFont typeface="Wingdings" pitchFamily="2" charset="2"/>
              <a:buChar char="ü"/>
            </a:pPr>
            <a:endParaRPr lang="en-US" sz="3200" dirty="0" smtClean="0"/>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41</a:t>
            </a:fld>
            <a:endParaRPr/>
          </a:p>
        </p:txBody>
      </p:sp>
      <p:pic>
        <p:nvPicPr>
          <p:cNvPr id="6" name="Picture 3" descr="C:\Users\Vostro\Desktop\unnam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5143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927964"/>
      </p:ext>
    </p:extLst>
  </p:cSld>
  <p:clrMapOvr>
    <a:masterClrMapping/>
  </p:clrMapOvr>
  <p:transition>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a:stretch/>
        </p:blipFill>
        <p:spPr>
          <a:xfrm>
            <a:off x="5164227" y="944223"/>
            <a:ext cx="3101100" cy="3101100"/>
          </a:xfrm>
          <a:prstGeom prst="ellipse">
            <a:avLst/>
          </a:prstGeom>
          <a:noFill/>
          <a:ln>
            <a:noFill/>
          </a:ln>
        </p:spPr>
      </p:pic>
      <p:sp>
        <p:nvSpPr>
          <p:cNvPr id="116" name="Google Shape;116;p20"/>
          <p:cNvSpPr txBox="1">
            <a:spLocks noGrp="1"/>
          </p:cNvSpPr>
          <p:nvPr>
            <p:ph type="title"/>
          </p:nvPr>
        </p:nvSpPr>
        <p:spPr>
          <a:xfrm>
            <a:off x="1295400" y="1123950"/>
            <a:ext cx="3505200" cy="192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400" dirty="0" smtClean="0"/>
              <a:t>The road ahead</a:t>
            </a:r>
            <a:endParaRPr sz="4400"/>
          </a:p>
        </p:txBody>
      </p:sp>
      <p:sp>
        <p:nvSpPr>
          <p:cNvPr id="118" name="Google Shape;118;p2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42</a:t>
            </a:fld>
            <a:endParaRPr/>
          </a:p>
        </p:txBody>
      </p:sp>
      <p:sp>
        <p:nvSpPr>
          <p:cNvPr id="119" name="Google Shape;119;p20"/>
          <p:cNvSpPr/>
          <p:nvPr/>
        </p:nvSpPr>
        <p:spPr>
          <a:xfrm>
            <a:off x="5164227" y="855200"/>
            <a:ext cx="3137548" cy="3193132"/>
          </a:xfrm>
          <a:custGeom>
            <a:avLst/>
            <a:gdLst/>
            <a:ahLst/>
            <a:cxnLst/>
            <a:rect l="l" t="t" r="r" b="b"/>
            <a:pathLst>
              <a:path w="112467" h="112365" extrusionOk="0">
                <a:moveTo>
                  <a:pt x="54460" y="1136"/>
                </a:moveTo>
                <a:cubicBezTo>
                  <a:pt x="35793" y="-1735"/>
                  <a:pt x="15333" y="13334"/>
                  <a:pt x="5323" y="29350"/>
                </a:cubicBezTo>
                <a:cubicBezTo>
                  <a:pt x="213" y="37526"/>
                  <a:pt x="-796" y="48336"/>
                  <a:pt x="568" y="57881"/>
                </a:cubicBezTo>
                <a:cubicBezTo>
                  <a:pt x="1526" y="64589"/>
                  <a:pt x="-833" y="71942"/>
                  <a:pt x="1836" y="78170"/>
                </a:cubicBezTo>
                <a:cubicBezTo>
                  <a:pt x="11554" y="100844"/>
                  <a:pt x="43353" y="115262"/>
                  <a:pt x="67774" y="111773"/>
                </a:cubicBezTo>
                <a:cubicBezTo>
                  <a:pt x="74600" y="110798"/>
                  <a:pt x="83333" y="111682"/>
                  <a:pt x="87746" y="106384"/>
                </a:cubicBezTo>
                <a:cubicBezTo>
                  <a:pt x="96395" y="96000"/>
                  <a:pt x="104844" y="85184"/>
                  <a:pt x="110888" y="73097"/>
                </a:cubicBezTo>
                <a:cubicBezTo>
                  <a:pt x="113400" y="68074"/>
                  <a:pt x="112156" y="61912"/>
                  <a:pt x="112156" y="56296"/>
                </a:cubicBezTo>
                <a:cubicBezTo>
                  <a:pt x="112156" y="50475"/>
                  <a:pt x="113249" y="44310"/>
                  <a:pt x="111205" y="38860"/>
                </a:cubicBezTo>
                <a:cubicBezTo>
                  <a:pt x="102249" y="14978"/>
                  <a:pt x="69377" y="-5050"/>
                  <a:pt x="44632" y="1136"/>
                </a:cubicBezTo>
                <a:cubicBezTo>
                  <a:pt x="36721" y="3114"/>
                  <a:pt x="29975" y="8595"/>
                  <a:pt x="23710" y="13816"/>
                </a:cubicBezTo>
                <a:cubicBezTo>
                  <a:pt x="19051" y="17698"/>
                  <a:pt x="13087" y="20598"/>
                  <a:pt x="10078" y="25863"/>
                </a:cubicBezTo>
                <a:cubicBezTo>
                  <a:pt x="1254" y="41306"/>
                  <a:pt x="-2203" y="61931"/>
                  <a:pt x="3421" y="78804"/>
                </a:cubicBezTo>
                <a:cubicBezTo>
                  <a:pt x="8956" y="95410"/>
                  <a:pt x="29235" y="104992"/>
                  <a:pt x="46217" y="109237"/>
                </a:cubicBezTo>
                <a:cubicBezTo>
                  <a:pt x="51526" y="110564"/>
                  <a:pt x="56987" y="112990"/>
                  <a:pt x="62385" y="112090"/>
                </a:cubicBezTo>
                <a:cubicBezTo>
                  <a:pt x="72818" y="110351"/>
                  <a:pt x="83608" y="106967"/>
                  <a:pt x="91867" y="100360"/>
                </a:cubicBezTo>
                <a:cubicBezTo>
                  <a:pt x="107236" y="88065"/>
                  <a:pt x="113500" y="63662"/>
                  <a:pt x="110254" y="44249"/>
                </a:cubicBezTo>
                <a:cubicBezTo>
                  <a:pt x="107962" y="30539"/>
                  <a:pt x="99235" y="17428"/>
                  <a:pt x="88380" y="8744"/>
                </a:cubicBezTo>
                <a:cubicBezTo>
                  <a:pt x="84491" y="5633"/>
                  <a:pt x="78903" y="5674"/>
                  <a:pt x="74114" y="4306"/>
                </a:cubicBezTo>
                <a:cubicBezTo>
                  <a:pt x="61717" y="764"/>
                  <a:pt x="46971" y="-826"/>
                  <a:pt x="35439" y="4940"/>
                </a:cubicBezTo>
                <a:cubicBezTo>
                  <a:pt x="23658" y="10831"/>
                  <a:pt x="15271" y="21938"/>
                  <a:pt x="5957" y="31252"/>
                </a:cubicBezTo>
              </a:path>
            </a:pathLst>
          </a:custGeom>
          <a:noFill/>
          <a:ln w="9525" cap="flat" cmpd="sng">
            <a:solidFill>
              <a:srgbClr val="1C4587"/>
            </a:solidFill>
            <a:prstDash val="lgDash"/>
            <a:round/>
            <a:headEnd type="none" w="med" len="med"/>
            <a:tailEnd type="none" w="med" len="med"/>
          </a:ln>
        </p:spPr>
      </p:sp>
    </p:spTree>
  </p:cSld>
  <p:clrMapOvr>
    <a:masterClrMapping/>
  </p:clrMapOvr>
  <p:transition>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33400" y="129768"/>
            <a:ext cx="6248401" cy="857400"/>
          </a:xfrm>
          <a:prstGeom prst="rect">
            <a:avLst/>
          </a:prstGeom>
        </p:spPr>
        <p:txBody>
          <a:bodyPr spcFirstLastPara="1" wrap="square" lIns="0" tIns="0" rIns="0" bIns="0" anchor="b" anchorCtr="0">
            <a:noAutofit/>
          </a:bodyPr>
          <a:lstStyle/>
          <a:p>
            <a:pPr lvl="0"/>
            <a:r>
              <a:rPr lang="en-US" dirty="0" smtClean="0">
                <a:solidFill>
                  <a:srgbClr val="FF0000"/>
                </a:solidFill>
                <a:latin typeface="Caveat" charset="0"/>
              </a:rPr>
              <a:t>The future of </a:t>
            </a:r>
            <a:r>
              <a:rPr lang="en-US" dirty="0" err="1" smtClean="0">
                <a:solidFill>
                  <a:srgbClr val="FF0000"/>
                </a:solidFill>
                <a:latin typeface="Caveat" charset="0"/>
              </a:rPr>
              <a:t>takaful</a:t>
            </a:r>
            <a:r>
              <a:rPr lang="en-US" dirty="0" smtClean="0">
                <a:solidFill>
                  <a:srgbClr val="FF0000"/>
                </a:solidFill>
                <a:latin typeface="Caveat" charset="0"/>
              </a:rPr>
              <a:t> - Requires the </a:t>
            </a:r>
            <a:r>
              <a:rPr lang="en" dirty="0" smtClean="0">
                <a:solidFill>
                  <a:srgbClr val="FF0000"/>
                </a:solidFill>
                <a:latin typeface="Caveat" charset="0"/>
              </a:rPr>
              <a:t>conerted effort of all</a:t>
            </a:r>
            <a:endParaRPr dirty="0">
              <a:latin typeface="Caveat" charset="0"/>
            </a:endParaRPr>
          </a:p>
        </p:txBody>
      </p:sp>
      <p:sp>
        <p:nvSpPr>
          <p:cNvPr id="69" name="Google Shape;69;p14"/>
          <p:cNvSpPr txBox="1">
            <a:spLocks noGrp="1"/>
          </p:cNvSpPr>
          <p:nvPr>
            <p:ph type="body" idx="1"/>
          </p:nvPr>
        </p:nvSpPr>
        <p:spPr>
          <a:xfrm>
            <a:off x="381000" y="1123950"/>
            <a:ext cx="6096000" cy="3733800"/>
          </a:xfrm>
          <a:prstGeom prst="rect">
            <a:avLst/>
          </a:prstGeom>
        </p:spPr>
        <p:txBody>
          <a:bodyPr spcFirstLastPara="1" wrap="square" lIns="0" tIns="0" rIns="0" bIns="0" anchor="t" anchorCtr="0">
            <a:noAutofit/>
          </a:bodyPr>
          <a:lstStyle/>
          <a:p>
            <a:pPr>
              <a:buFont typeface="Wingdings" pitchFamily="2" charset="2"/>
              <a:buChar char="ü"/>
            </a:pPr>
            <a:r>
              <a:rPr lang="en-US" sz="2400" b="1" dirty="0" smtClean="0"/>
              <a:t>Exploit the untapped potential</a:t>
            </a:r>
          </a:p>
          <a:p>
            <a:pPr>
              <a:buFont typeface="Wingdings" pitchFamily="2" charset="2"/>
              <a:buChar char="ü"/>
            </a:pPr>
            <a:r>
              <a:rPr lang="en-US" sz="2400" b="1" dirty="0" smtClean="0">
                <a:solidFill>
                  <a:srgbClr val="FF0000"/>
                </a:solidFill>
              </a:rPr>
              <a:t>NBE</a:t>
            </a:r>
            <a:r>
              <a:rPr lang="en-US" sz="2400" b="1" dirty="0" smtClean="0"/>
              <a:t>- Create enabling regulatory environment </a:t>
            </a:r>
          </a:p>
          <a:p>
            <a:pPr>
              <a:buFont typeface="Wingdings" pitchFamily="2" charset="2"/>
              <a:buChar char="ü"/>
            </a:pPr>
            <a:r>
              <a:rPr lang="en-US" sz="2400" b="1" dirty="0" smtClean="0">
                <a:solidFill>
                  <a:srgbClr val="FF0000"/>
                </a:solidFill>
              </a:rPr>
              <a:t>Policy makers- </a:t>
            </a:r>
            <a:r>
              <a:rPr lang="en-US" sz="2400" b="1" dirty="0" smtClean="0"/>
              <a:t>The potential of </a:t>
            </a:r>
            <a:r>
              <a:rPr lang="en-US" sz="2400" b="1" dirty="0" err="1" smtClean="0"/>
              <a:t>islamic</a:t>
            </a:r>
            <a:r>
              <a:rPr lang="en-US" sz="2400" b="1" dirty="0" smtClean="0"/>
              <a:t> finance</a:t>
            </a:r>
          </a:p>
          <a:p>
            <a:pPr>
              <a:buFont typeface="Wingdings" pitchFamily="2" charset="2"/>
              <a:buChar char="ü"/>
            </a:pPr>
            <a:r>
              <a:rPr lang="en-US" sz="2400" b="1" dirty="0" smtClean="0">
                <a:solidFill>
                  <a:srgbClr val="FF0000"/>
                </a:solidFill>
              </a:rPr>
              <a:t>Result</a:t>
            </a:r>
            <a:r>
              <a:rPr lang="en-US" sz="2400" b="1" dirty="0" smtClean="0"/>
              <a:t>= alternative service, penetration, density, contribution of insurance to GDP, accessibility,…. </a:t>
            </a:r>
          </a:p>
          <a:p>
            <a:pPr>
              <a:buFont typeface="Wingdings" pitchFamily="2" charset="2"/>
              <a:buChar char="ü"/>
            </a:pPr>
            <a:endParaRPr lang="en-US" sz="2400" b="1" dirty="0" smtClean="0"/>
          </a:p>
          <a:p>
            <a:pPr>
              <a:buFont typeface="Wingdings" pitchFamily="2" charset="2"/>
              <a:buChar char="ü"/>
            </a:pPr>
            <a:endParaRPr lang="en-US" sz="4400" b="1" dirty="0" smtClean="0"/>
          </a:p>
        </p:txBody>
      </p:sp>
      <p:sp>
        <p:nvSpPr>
          <p:cNvPr id="70" name="Google Shape;70;p1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43</a:t>
            </a:fld>
            <a:endParaRPr/>
          </a:p>
        </p:txBody>
      </p:sp>
      <p:pic>
        <p:nvPicPr>
          <p:cNvPr id="3074" name="Picture 2" descr="C:\Users\Vostro\Desktop\27705825_170x1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36814"/>
            <a:ext cx="2590800" cy="40685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Caveat" charset="0"/>
              </a:rPr>
              <a:t>Narrow  the gap</a:t>
            </a:r>
            <a:endParaRPr lang="en-US" dirty="0">
              <a:solidFill>
                <a:srgbClr val="FF0000"/>
              </a:solidFill>
              <a:latin typeface="Caveat" charset="0"/>
            </a:endParaRPr>
          </a:p>
        </p:txBody>
      </p:sp>
      <p:sp>
        <p:nvSpPr>
          <p:cNvPr id="3" name="Text Placeholder 2"/>
          <p:cNvSpPr>
            <a:spLocks noGrp="1"/>
          </p:cNvSpPr>
          <p:nvPr>
            <p:ph type="body" idx="1"/>
          </p:nvPr>
        </p:nvSpPr>
        <p:spPr/>
        <p:txBody>
          <a:bodyPr/>
          <a:lstStyle/>
          <a:p>
            <a:pPr>
              <a:buFont typeface="Wingdings" pitchFamily="2" charset="2"/>
              <a:buChar char="ü"/>
            </a:pPr>
            <a:r>
              <a:rPr lang="en-US" sz="2800" b="1" dirty="0">
                <a:solidFill>
                  <a:srgbClr val="FF0000"/>
                </a:solidFill>
              </a:rPr>
              <a:t>Insurers</a:t>
            </a:r>
            <a:r>
              <a:rPr lang="en-US" sz="2800" b="1" dirty="0"/>
              <a:t>- </a:t>
            </a:r>
            <a:r>
              <a:rPr lang="en-US" sz="2800" b="1" dirty="0" smtClean="0"/>
              <a:t>Understand the </a:t>
            </a:r>
            <a:r>
              <a:rPr lang="en-US" sz="2800" b="1" dirty="0" err="1" smtClean="0"/>
              <a:t>takaful</a:t>
            </a:r>
            <a:r>
              <a:rPr lang="en-US" sz="2800" b="1" dirty="0" smtClean="0"/>
              <a:t> aspects but lack knowledge of sharia </a:t>
            </a:r>
            <a:r>
              <a:rPr lang="en-US" sz="2800" b="1" dirty="0"/>
              <a:t>principles and the real demand of the people</a:t>
            </a:r>
            <a:r>
              <a:rPr lang="en-US" sz="2800" b="1" dirty="0" smtClean="0"/>
              <a:t>,- </a:t>
            </a:r>
            <a:r>
              <a:rPr lang="en-US" sz="2800" b="1" dirty="0"/>
              <a:t>come up with real solution</a:t>
            </a:r>
          </a:p>
          <a:p>
            <a:pPr>
              <a:buFont typeface="Wingdings" pitchFamily="2" charset="2"/>
              <a:buChar char="ü"/>
            </a:pPr>
            <a:r>
              <a:rPr lang="en-US" sz="2800" b="1" dirty="0">
                <a:solidFill>
                  <a:srgbClr val="FF0000"/>
                </a:solidFill>
              </a:rPr>
              <a:t>Religious scholars</a:t>
            </a:r>
            <a:r>
              <a:rPr lang="en-US" sz="2800" b="1" dirty="0"/>
              <a:t>- </a:t>
            </a:r>
            <a:r>
              <a:rPr lang="en-US" sz="2800" b="1" dirty="0" smtClean="0"/>
              <a:t>know the sharia principles but barely understand </a:t>
            </a:r>
            <a:r>
              <a:rPr lang="en-US" sz="2800" b="1" dirty="0"/>
              <a:t>the principles of </a:t>
            </a:r>
            <a:r>
              <a:rPr lang="en-US" sz="2800" b="1" dirty="0" err="1" smtClean="0"/>
              <a:t>takaful</a:t>
            </a:r>
            <a:endParaRPr lang="en-US" sz="2800" b="1" dirty="0" smtClean="0"/>
          </a:p>
          <a:p>
            <a:pPr>
              <a:buFont typeface="Wingdings" pitchFamily="2" charset="2"/>
              <a:buChar char="ü"/>
            </a:pPr>
            <a:r>
              <a:rPr lang="en-US" sz="2800" b="1" dirty="0" smtClean="0">
                <a:solidFill>
                  <a:srgbClr val="FF0000"/>
                </a:solidFill>
              </a:rPr>
              <a:t>Together</a:t>
            </a:r>
            <a:r>
              <a:rPr lang="en-US" sz="2800" b="1" dirty="0" smtClean="0"/>
              <a:t> avoid myths and biases</a:t>
            </a:r>
            <a:endParaRPr lang="en-US" sz="2800" b="1" dirty="0"/>
          </a:p>
          <a:p>
            <a:endParaRPr lang="en-US" sz="2800" dirty="0"/>
          </a:p>
        </p:txBody>
      </p:sp>
    </p:spTree>
    <p:extLst>
      <p:ext uri="{BB962C8B-B14F-4D97-AF65-F5344CB8AC3E}">
        <p14:creationId xmlns:p14="http://schemas.microsoft.com/office/powerpoint/2010/main" val="221623522"/>
      </p:ext>
    </p:extLst>
  </p:cSld>
  <p:clrMapOvr>
    <a:masterClrMapping/>
  </p:clrMapOvr>
  <p:transition>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Caveat" charset="0"/>
              </a:rPr>
              <a:t>Insurers and customers are starting to </a:t>
            </a:r>
            <a:r>
              <a:rPr lang="en-US" dirty="0" err="1">
                <a:solidFill>
                  <a:srgbClr val="FF0000"/>
                </a:solidFill>
                <a:latin typeface="Caveat" charset="0"/>
              </a:rPr>
              <a:t>realise</a:t>
            </a:r>
            <a:r>
              <a:rPr lang="en-US" dirty="0">
                <a:solidFill>
                  <a:srgbClr val="FF0000"/>
                </a:solidFill>
                <a:latin typeface="Caveat" charset="0"/>
              </a:rPr>
              <a:t> that:</a:t>
            </a:r>
          </a:p>
        </p:txBody>
      </p:sp>
      <p:sp>
        <p:nvSpPr>
          <p:cNvPr id="3" name="Text Placeholder 2"/>
          <p:cNvSpPr>
            <a:spLocks noGrp="1"/>
          </p:cNvSpPr>
          <p:nvPr>
            <p:ph type="body" idx="1"/>
          </p:nvPr>
        </p:nvSpPr>
        <p:spPr>
          <a:xfrm>
            <a:off x="304801" y="1287956"/>
            <a:ext cx="5943599" cy="3271200"/>
          </a:xfrm>
        </p:spPr>
        <p:txBody>
          <a:bodyPr/>
          <a:lstStyle/>
          <a:p>
            <a:pPr>
              <a:buFont typeface="Wingdings" pitchFamily="2" charset="2"/>
              <a:buChar char="ü"/>
            </a:pPr>
            <a:r>
              <a:rPr lang="en-US" b="1" dirty="0" smtClean="0"/>
              <a:t>There </a:t>
            </a:r>
            <a:r>
              <a:rPr lang="en-US" b="1" dirty="0"/>
              <a:t>is a significant market for </a:t>
            </a:r>
            <a:r>
              <a:rPr lang="en-US" b="1" dirty="0" err="1"/>
              <a:t>takaful</a:t>
            </a:r>
            <a:r>
              <a:rPr lang="en-US" b="1" dirty="0"/>
              <a:t>; </a:t>
            </a:r>
            <a:r>
              <a:rPr lang="en-US" b="1" dirty="0" smtClean="0"/>
              <a:t>•</a:t>
            </a:r>
          </a:p>
          <a:p>
            <a:pPr>
              <a:buFont typeface="Wingdings" pitchFamily="2" charset="2"/>
              <a:buChar char="ü"/>
            </a:pPr>
            <a:r>
              <a:rPr lang="en-US" b="1" dirty="0" smtClean="0"/>
              <a:t>Takaful </a:t>
            </a:r>
            <a:r>
              <a:rPr lang="en-US" b="1" dirty="0"/>
              <a:t>products </a:t>
            </a:r>
            <a:r>
              <a:rPr lang="en-US" b="1" dirty="0">
                <a:solidFill>
                  <a:srgbClr val="FF0000"/>
                </a:solidFill>
              </a:rPr>
              <a:t>can be price competitive with conventional insurance products</a:t>
            </a:r>
            <a:r>
              <a:rPr lang="en-US" b="1" dirty="0"/>
              <a:t>; and </a:t>
            </a:r>
            <a:endParaRPr lang="en-US" b="1" dirty="0" smtClean="0"/>
          </a:p>
          <a:p>
            <a:pPr>
              <a:buFont typeface="Wingdings" pitchFamily="2" charset="2"/>
              <a:buChar char="ü"/>
            </a:pPr>
            <a:r>
              <a:rPr lang="en-US" b="1" dirty="0"/>
              <a:t>T</a:t>
            </a:r>
            <a:r>
              <a:rPr lang="en-US" b="1" dirty="0" smtClean="0"/>
              <a:t>akaful </a:t>
            </a:r>
            <a:r>
              <a:rPr lang="en-US" b="1" dirty="0"/>
              <a:t>is inherently </a:t>
            </a:r>
            <a:r>
              <a:rPr lang="en-US" b="1" dirty="0" smtClean="0">
                <a:solidFill>
                  <a:srgbClr val="FF0000"/>
                </a:solidFill>
              </a:rPr>
              <a:t>ethical </a:t>
            </a:r>
            <a:r>
              <a:rPr lang="en-US" b="1" dirty="0">
                <a:solidFill>
                  <a:srgbClr val="FF0000"/>
                </a:solidFill>
              </a:rPr>
              <a:t>and is obliged to invest </a:t>
            </a:r>
            <a:r>
              <a:rPr lang="en-US" b="1" dirty="0"/>
              <a:t>in </a:t>
            </a:r>
            <a:r>
              <a:rPr lang="en-US" b="1" dirty="0">
                <a:solidFill>
                  <a:srgbClr val="FF0000"/>
                </a:solidFill>
              </a:rPr>
              <a:t>ethical products</a:t>
            </a:r>
            <a:r>
              <a:rPr lang="en-US" b="1" dirty="0" smtClean="0"/>
              <a:t>.</a:t>
            </a:r>
          </a:p>
          <a:p>
            <a:pPr>
              <a:buFont typeface="Wingdings" pitchFamily="2" charset="2"/>
              <a:buChar char="ü"/>
            </a:pPr>
            <a:r>
              <a:rPr lang="en-US" b="1" dirty="0"/>
              <a:t>This combination of </a:t>
            </a:r>
            <a:r>
              <a:rPr lang="en-US" b="1" dirty="0">
                <a:solidFill>
                  <a:srgbClr val="FF0000"/>
                </a:solidFill>
              </a:rPr>
              <a:t>ethical investment policy, significant growth potential and price competitiveness </a:t>
            </a:r>
            <a:r>
              <a:rPr lang="en-US" b="1" dirty="0"/>
              <a:t>makes for a compelling business proposition to </a:t>
            </a:r>
            <a:r>
              <a:rPr lang="en-US" b="1" dirty="0" err="1"/>
              <a:t>nonMuslims</a:t>
            </a:r>
            <a:r>
              <a:rPr lang="en-US" b="1" dirty="0"/>
              <a:t> as </a:t>
            </a:r>
            <a:r>
              <a:rPr lang="en-US" b="1" dirty="0" smtClean="0"/>
              <a:t>well</a:t>
            </a:r>
          </a:p>
          <a:p>
            <a:pPr>
              <a:buFont typeface="Wingdings" pitchFamily="2" charset="2"/>
              <a:buChar char="ü"/>
            </a:pPr>
            <a:r>
              <a:rPr lang="en-US" b="1" dirty="0"/>
              <a:t>The </a:t>
            </a:r>
            <a:r>
              <a:rPr lang="en-US" b="1" dirty="0">
                <a:solidFill>
                  <a:srgbClr val="FF0000"/>
                </a:solidFill>
              </a:rPr>
              <a:t>potential for </a:t>
            </a:r>
            <a:r>
              <a:rPr lang="en-US" b="1" dirty="0" err="1">
                <a:solidFill>
                  <a:srgbClr val="FF0000"/>
                </a:solidFill>
              </a:rPr>
              <a:t>takaful</a:t>
            </a:r>
            <a:r>
              <a:rPr lang="en-US" b="1" dirty="0">
                <a:solidFill>
                  <a:srgbClr val="FF0000"/>
                </a:solidFill>
              </a:rPr>
              <a:t> is beyond question</a:t>
            </a:r>
            <a:r>
              <a:rPr lang="en-US" b="1" dirty="0"/>
              <a:t>. But there are many hurdles to overcome if this market is to </a:t>
            </a:r>
            <a:r>
              <a:rPr lang="en-US" b="1" dirty="0" err="1"/>
              <a:t>realise</a:t>
            </a:r>
            <a:r>
              <a:rPr lang="en-US" b="1" dirty="0"/>
              <a:t> its potential. </a:t>
            </a:r>
          </a:p>
        </p:txBody>
      </p:sp>
      <p:pic>
        <p:nvPicPr>
          <p:cNvPr id="3074" name="Picture 2" descr="C:\Users\Vostro\Desktop\collaboration-gif-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123950"/>
            <a:ext cx="2895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336322"/>
      </p:ext>
    </p:extLst>
  </p:cSld>
  <p:clrMapOvr>
    <a:masterClrMapping/>
  </p:clrMapOvr>
  <p:transition>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p:nvPr/>
        </p:nvSpPr>
        <p:spPr>
          <a:xfrm>
            <a:off x="5229653" y="966180"/>
            <a:ext cx="2632800" cy="348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6CC2DC"/>
              </a:solidFill>
              <a:latin typeface="Caveat"/>
              <a:ea typeface="Caveat"/>
              <a:cs typeface="Caveat"/>
              <a:sym typeface="Caveat"/>
            </a:endParaRPr>
          </a:p>
        </p:txBody>
      </p:sp>
      <p:sp>
        <p:nvSpPr>
          <p:cNvPr id="240" name="Google Shape;240;p31"/>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46</a:t>
            </a:fld>
            <a:endParaRPr/>
          </a:p>
        </p:txBody>
      </p:sp>
      <p:sp>
        <p:nvSpPr>
          <p:cNvPr id="246" name="Google Shape;246;p31"/>
          <p:cNvSpPr txBox="1">
            <a:spLocks noGrp="1"/>
          </p:cNvSpPr>
          <p:nvPr>
            <p:ph type="body" idx="4294967295"/>
          </p:nvPr>
        </p:nvSpPr>
        <p:spPr>
          <a:xfrm>
            <a:off x="685800" y="361950"/>
            <a:ext cx="4724400" cy="434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b="1" dirty="0" smtClean="0">
                <a:solidFill>
                  <a:srgbClr val="FF0000"/>
                </a:solidFill>
                <a:latin typeface="Amatic SC"/>
                <a:ea typeface="Amatic SC"/>
                <a:cs typeface="Amatic SC"/>
                <a:sym typeface="Amatic SC"/>
              </a:rPr>
              <a:t>Insurers </a:t>
            </a:r>
          </a:p>
          <a:p>
            <a:pPr marL="0" lvl="0" indent="0" algn="l" rtl="0">
              <a:spcBef>
                <a:spcPts val="0"/>
              </a:spcBef>
              <a:spcAft>
                <a:spcPts val="0"/>
              </a:spcAft>
              <a:buFont typeface="Wingdings" pitchFamily="2" charset="2"/>
              <a:buChar char="ü"/>
            </a:pPr>
            <a:endParaRPr sz="3200" b="1" dirty="0">
              <a:latin typeface="Amatic SC"/>
              <a:ea typeface="Amatic SC"/>
              <a:cs typeface="Amatic SC"/>
              <a:sym typeface="Amatic SC"/>
            </a:endParaRPr>
          </a:p>
          <a:p>
            <a:pPr marL="0" lvl="0" indent="0" algn="l" rtl="0">
              <a:spcBef>
                <a:spcPts val="0"/>
              </a:spcBef>
              <a:spcAft>
                <a:spcPts val="0"/>
              </a:spcAft>
              <a:buFont typeface="Wingdings" pitchFamily="2" charset="2"/>
              <a:buChar char="ü"/>
            </a:pPr>
            <a:r>
              <a:rPr lang="en-US" sz="3200" b="1" dirty="0" smtClean="0"/>
              <a:t>Train staff-capacity building</a:t>
            </a:r>
          </a:p>
          <a:p>
            <a:pPr marL="0" lvl="0" indent="0" algn="l" rtl="0">
              <a:spcBef>
                <a:spcPts val="0"/>
              </a:spcBef>
              <a:spcAft>
                <a:spcPts val="0"/>
              </a:spcAft>
              <a:buFont typeface="Wingdings" pitchFamily="2" charset="2"/>
              <a:buChar char="ü"/>
            </a:pPr>
            <a:r>
              <a:rPr lang="en-US" sz="3200" b="1" dirty="0" smtClean="0"/>
              <a:t>Experience sharing</a:t>
            </a:r>
          </a:p>
          <a:p>
            <a:pPr>
              <a:buFont typeface="Wingdings" pitchFamily="2" charset="2"/>
              <a:buChar char="ü"/>
            </a:pPr>
            <a:r>
              <a:rPr lang="en-US" sz="3200" b="1" dirty="0" smtClean="0"/>
              <a:t>Understand </a:t>
            </a:r>
            <a:r>
              <a:rPr lang="en-US" sz="3200" b="1" dirty="0"/>
              <a:t>the demand gap</a:t>
            </a:r>
          </a:p>
          <a:p>
            <a:pPr>
              <a:buFont typeface="Wingdings" pitchFamily="2" charset="2"/>
              <a:buChar char="ü"/>
            </a:pPr>
            <a:r>
              <a:rPr lang="en-US" sz="3200" b="1" dirty="0"/>
              <a:t>Develop appropriate models </a:t>
            </a:r>
          </a:p>
          <a:p>
            <a:pPr>
              <a:buFont typeface="Wingdings" pitchFamily="2" charset="2"/>
              <a:buChar char="ü"/>
            </a:pPr>
            <a:r>
              <a:rPr lang="en-US" sz="3200" b="1" dirty="0"/>
              <a:t>Educate the public</a:t>
            </a:r>
          </a:p>
          <a:p>
            <a:pPr marL="0" lvl="0" indent="0" algn="l" rtl="0">
              <a:spcBef>
                <a:spcPts val="0"/>
              </a:spcBef>
              <a:spcAft>
                <a:spcPts val="0"/>
              </a:spcAft>
              <a:buFont typeface="Wingdings" pitchFamily="2" charset="2"/>
              <a:buChar char="ü"/>
            </a:pPr>
            <a:endParaRPr lang="en-US" sz="3200" b="1" dirty="0" smtClean="0"/>
          </a:p>
          <a:p>
            <a:pPr marL="0" lvl="0" indent="0" algn="l" rtl="0">
              <a:spcBef>
                <a:spcPts val="0"/>
              </a:spcBef>
              <a:spcAft>
                <a:spcPts val="0"/>
              </a:spcAft>
              <a:buFont typeface="Wingdings" pitchFamily="2" charset="2"/>
              <a:buChar char="ü"/>
            </a:pPr>
            <a:endParaRPr lang="en" sz="3200" b="1" dirty="0" smtClean="0"/>
          </a:p>
          <a:p>
            <a:pPr marL="0" lvl="0" indent="0" algn="l" rtl="0">
              <a:spcBef>
                <a:spcPts val="0"/>
              </a:spcBef>
              <a:spcAft>
                <a:spcPts val="0"/>
              </a:spcAft>
              <a:buFont typeface="Wingdings" pitchFamily="2" charset="2"/>
              <a:buChar char="ü"/>
            </a:pPr>
            <a:endParaRPr sz="3200" b="1" dirty="0"/>
          </a:p>
        </p:txBody>
      </p:sp>
      <p:pic>
        <p:nvPicPr>
          <p:cNvPr id="182274"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cSld>
  <p:clrMapOvr>
    <a:masterClrMapping/>
  </p:clrMapOvr>
  <p:transition>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p:nvPr/>
        </p:nvSpPr>
        <p:spPr>
          <a:xfrm>
            <a:off x="5229653" y="966180"/>
            <a:ext cx="2632800" cy="348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6CC2DC"/>
              </a:solidFill>
              <a:latin typeface="Caveat"/>
              <a:ea typeface="Caveat"/>
              <a:cs typeface="Caveat"/>
              <a:sym typeface="Caveat"/>
            </a:endParaRPr>
          </a:p>
        </p:txBody>
      </p:sp>
      <p:sp>
        <p:nvSpPr>
          <p:cNvPr id="240" name="Google Shape;240;p31"/>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47</a:t>
            </a:fld>
            <a:endParaRPr/>
          </a:p>
        </p:txBody>
      </p:sp>
      <p:sp>
        <p:nvSpPr>
          <p:cNvPr id="246" name="Google Shape;246;p31"/>
          <p:cNvSpPr txBox="1">
            <a:spLocks noGrp="1"/>
          </p:cNvSpPr>
          <p:nvPr>
            <p:ph type="body" idx="4294967295"/>
          </p:nvPr>
        </p:nvSpPr>
        <p:spPr>
          <a:xfrm>
            <a:off x="533400" y="590550"/>
            <a:ext cx="5257800" cy="426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800" b="1" dirty="0" smtClean="0">
                <a:solidFill>
                  <a:srgbClr val="FF0000"/>
                </a:solidFill>
                <a:latin typeface="Amatic SC"/>
                <a:ea typeface="Amatic SC"/>
                <a:cs typeface="Amatic SC"/>
                <a:sym typeface="Amatic SC"/>
              </a:rPr>
              <a:t>Banks </a:t>
            </a:r>
          </a:p>
          <a:p>
            <a:pPr marL="0" lvl="0" indent="0" algn="l" rtl="0">
              <a:spcBef>
                <a:spcPts val="0"/>
              </a:spcBef>
              <a:spcAft>
                <a:spcPts val="0"/>
              </a:spcAft>
              <a:buFont typeface="Wingdings" pitchFamily="2" charset="2"/>
              <a:buChar char="ü"/>
            </a:pPr>
            <a:r>
              <a:rPr lang="en" sz="2800" b="1" dirty="0" smtClean="0"/>
              <a:t>Shy away from traditional services and </a:t>
            </a:r>
            <a:r>
              <a:rPr lang="en" sz="2800" b="1" dirty="0" smtClean="0">
                <a:solidFill>
                  <a:srgbClr val="FF0000"/>
                </a:solidFill>
              </a:rPr>
              <a:t>offer products in bundle </a:t>
            </a:r>
            <a:r>
              <a:rPr lang="en" sz="2800" b="1" dirty="0" smtClean="0"/>
              <a:t>to maximize  customers service quality and efficiency;</a:t>
            </a:r>
          </a:p>
          <a:p>
            <a:pPr marL="0" lvl="0" indent="0" algn="l" rtl="0">
              <a:spcBef>
                <a:spcPts val="0"/>
              </a:spcBef>
              <a:spcAft>
                <a:spcPts val="0"/>
              </a:spcAft>
              <a:buFont typeface="Wingdings" pitchFamily="2" charset="2"/>
              <a:buChar char="ü"/>
            </a:pPr>
            <a:r>
              <a:rPr lang="en-US" sz="2800" b="1" dirty="0" smtClean="0"/>
              <a:t>D</a:t>
            </a:r>
            <a:r>
              <a:rPr lang="en" sz="2800" b="1" dirty="0" smtClean="0">
                <a:solidFill>
                  <a:srgbClr val="FF0000"/>
                </a:solidFill>
              </a:rPr>
              <a:t>evelop generalist- multi tasking</a:t>
            </a:r>
            <a:r>
              <a:rPr lang="en" sz="2800" b="1" dirty="0" smtClean="0"/>
              <a:t> employees –</a:t>
            </a:r>
          </a:p>
          <a:p>
            <a:pPr marL="0" lvl="0" indent="0" algn="l" rtl="0">
              <a:spcBef>
                <a:spcPts val="0"/>
              </a:spcBef>
              <a:spcAft>
                <a:spcPts val="0"/>
              </a:spcAft>
              <a:buFont typeface="Wingdings" pitchFamily="2" charset="2"/>
              <a:buChar char="ü"/>
            </a:pPr>
            <a:r>
              <a:rPr lang="en" sz="2800" b="1" dirty="0" smtClean="0"/>
              <a:t>Bancassurance- part of their </a:t>
            </a:r>
            <a:r>
              <a:rPr lang="en" sz="2800" b="1" dirty="0" smtClean="0">
                <a:solidFill>
                  <a:srgbClr val="FF0000"/>
                </a:solidFill>
              </a:rPr>
              <a:t>strategy</a:t>
            </a:r>
          </a:p>
          <a:p>
            <a:pPr marL="0" indent="0">
              <a:buFont typeface="Wingdings" pitchFamily="2" charset="2"/>
              <a:buChar char="ü"/>
            </a:pPr>
            <a:r>
              <a:rPr lang="en-US" sz="2800" b="1" dirty="0"/>
              <a:t>In today’s  Insurance market, some studies have shown that </a:t>
            </a:r>
            <a:r>
              <a:rPr lang="en-US" sz="2800" b="1" dirty="0">
                <a:solidFill>
                  <a:srgbClr val="FF0000"/>
                </a:solidFill>
              </a:rPr>
              <a:t>cost of distribution accounts over 50%;</a:t>
            </a:r>
          </a:p>
          <a:p>
            <a:pPr marL="0" lvl="0" indent="0" algn="l" rtl="0">
              <a:spcBef>
                <a:spcPts val="0"/>
              </a:spcBef>
              <a:spcAft>
                <a:spcPts val="0"/>
              </a:spcAft>
              <a:buFont typeface="Wingdings" pitchFamily="2" charset="2"/>
              <a:buChar char="ü"/>
            </a:pPr>
            <a:endParaRPr sz="2800" b="1" dirty="0">
              <a:solidFill>
                <a:srgbClr val="FF0000"/>
              </a:solidFill>
            </a:endParaRPr>
          </a:p>
        </p:txBody>
      </p:sp>
      <p:pic>
        <p:nvPicPr>
          <p:cNvPr id="11"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cSld>
  <p:clrMapOvr>
    <a:masterClrMapping/>
  </p:clrMapOvr>
  <p:transition>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Google Shape;239;p31"/>
          <p:cNvSpPr>
            <a:spLocks noChangeArrowheads="1"/>
          </p:cNvSpPr>
          <p:nvPr/>
        </p:nvSpPr>
        <p:spPr bwMode="auto">
          <a:xfrm>
            <a:off x="5791200" y="965598"/>
            <a:ext cx="2071688" cy="348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lgn="ctr"/>
            <a:endParaRPr lang="en-US" sz="1000">
              <a:solidFill>
                <a:srgbClr val="6CC2DC"/>
              </a:solidFill>
              <a:latin typeface="Caveat" charset="0"/>
              <a:sym typeface="Caveat" charset="0"/>
            </a:endParaRPr>
          </a:p>
        </p:txBody>
      </p:sp>
      <p:sp>
        <p:nvSpPr>
          <p:cNvPr id="47107" name="Google Shape;240;p31"/>
          <p:cNvSpPr>
            <a:spLocks noGrp="1"/>
          </p:cNvSpPr>
          <p:nvPr>
            <p:ph type="sldNum" sz="quarter" idx="12"/>
          </p:nvPr>
        </p:nvSpPr>
        <p:spPr>
          <a:xfrm>
            <a:off x="8404226" y="253603"/>
            <a:ext cx="549275" cy="3940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70CDFB1-EE14-4233-A62E-AFF3C22DD533}" type="slidenum">
              <a:rPr lang="en-US" smtClean="0"/>
              <a:pPr eaLnBrk="1" hangingPunct="1"/>
              <a:t>48</a:t>
            </a:fld>
            <a:endParaRPr lang="en-US" smtClean="0"/>
          </a:p>
        </p:txBody>
      </p:sp>
      <p:sp>
        <p:nvSpPr>
          <p:cNvPr id="47109" name="Google Shape;246;p31"/>
          <p:cNvSpPr>
            <a:spLocks noGrp="1"/>
          </p:cNvSpPr>
          <p:nvPr>
            <p:ph type="body" idx="4294967295"/>
          </p:nvPr>
        </p:nvSpPr>
        <p:spPr>
          <a:xfrm>
            <a:off x="609600" y="1125140"/>
            <a:ext cx="5257800" cy="3808810"/>
          </a:xfrm>
          <a:noFill/>
        </p:spPr>
        <p:txBody>
          <a:bodyPr lIns="0" tIns="0" rIns="0" bIns="0"/>
          <a:lstStyle/>
          <a:p>
            <a:pPr marL="0" indent="0">
              <a:spcBef>
                <a:spcPct val="0"/>
              </a:spcBef>
              <a:buFont typeface="Wingdings" pitchFamily="2" charset="2"/>
              <a:buChar char="ü"/>
            </a:pPr>
            <a:endParaRPr lang="en-US" sz="2400" b="1" dirty="0" smtClean="0">
              <a:solidFill>
                <a:srgbClr val="002060"/>
              </a:solidFill>
              <a:latin typeface="Caveat" charset="0"/>
              <a:cs typeface="Amatic SC" charset="-79"/>
              <a:sym typeface="Amatic SC" charset="-79"/>
            </a:endParaRPr>
          </a:p>
          <a:p>
            <a:pPr marL="0" indent="0">
              <a:spcBef>
                <a:spcPct val="0"/>
              </a:spcBef>
              <a:buFont typeface="Wingdings" pitchFamily="2" charset="2"/>
              <a:buChar char="ü"/>
            </a:pPr>
            <a:r>
              <a:rPr lang="en-US" sz="2400" b="1" dirty="0" smtClean="0">
                <a:solidFill>
                  <a:srgbClr val="002060"/>
                </a:solidFill>
                <a:latin typeface="Caveat" charset="0"/>
              </a:rPr>
              <a:t>Enabling regulatory landscape:</a:t>
            </a:r>
          </a:p>
          <a:p>
            <a:pPr marL="0" indent="0">
              <a:spcBef>
                <a:spcPct val="0"/>
              </a:spcBef>
              <a:buFont typeface="Wingdings" pitchFamily="2" charset="2"/>
              <a:buChar char="ü"/>
            </a:pPr>
            <a:r>
              <a:rPr lang="en-US" sz="2400" b="1" dirty="0" smtClean="0">
                <a:solidFill>
                  <a:srgbClr val="002060"/>
                </a:solidFill>
                <a:latin typeface="Caveat" charset="0"/>
              </a:rPr>
              <a:t>Improved regulations spur Takaful growth;</a:t>
            </a:r>
          </a:p>
          <a:p>
            <a:pPr marL="0" indent="0">
              <a:buFont typeface="Wingdings" pitchFamily="2" charset="2"/>
              <a:buChar char="ü"/>
            </a:pPr>
            <a:r>
              <a:rPr lang="en-US" sz="2000" b="1" dirty="0" smtClean="0">
                <a:solidFill>
                  <a:srgbClr val="002060"/>
                </a:solidFill>
                <a:latin typeface="Caveat" charset="0"/>
              </a:rPr>
              <a:t>Clear Policies and strategies  with regard to the insurance sector in general : Addressing the challenges related to infrastructural, technology, consumer protection, and business drivers affecting </a:t>
            </a:r>
            <a:r>
              <a:rPr lang="en-US" sz="2000" b="1" dirty="0" err="1" smtClean="0">
                <a:solidFill>
                  <a:srgbClr val="002060"/>
                </a:solidFill>
                <a:latin typeface="Caveat" charset="0"/>
              </a:rPr>
              <a:t>bancatacaful</a:t>
            </a:r>
            <a:r>
              <a:rPr lang="en-US" sz="2000" b="1" dirty="0" smtClean="0">
                <a:solidFill>
                  <a:srgbClr val="002060"/>
                </a:solidFill>
                <a:latin typeface="Caveat" charset="0"/>
              </a:rPr>
              <a:t> /TAKAFUL, in particular</a:t>
            </a:r>
          </a:p>
          <a:p>
            <a:pPr marL="0" indent="0">
              <a:buFont typeface="Wingdings" pitchFamily="2" charset="2"/>
              <a:buChar char="ü"/>
            </a:pPr>
            <a:r>
              <a:rPr lang="en-US" sz="2000" b="1" dirty="0" smtClean="0">
                <a:solidFill>
                  <a:srgbClr val="002060"/>
                </a:solidFill>
                <a:latin typeface="Caveat" charset="0"/>
              </a:rPr>
              <a:t>Regulators must be supportive  in all aspects by setting the necessary directives</a:t>
            </a:r>
          </a:p>
          <a:p>
            <a:pPr marL="0" indent="0">
              <a:spcBef>
                <a:spcPct val="0"/>
              </a:spcBef>
              <a:buFontTx/>
              <a:buNone/>
            </a:pPr>
            <a:endParaRPr lang="en-US" sz="2400" b="1" dirty="0" smtClean="0">
              <a:solidFill>
                <a:srgbClr val="002060"/>
              </a:solidFill>
              <a:latin typeface="Caveat" charset="0"/>
            </a:endParaRPr>
          </a:p>
        </p:txBody>
      </p:sp>
      <p:sp>
        <p:nvSpPr>
          <p:cNvPr id="47112" name="Rectangle 11"/>
          <p:cNvSpPr>
            <a:spLocks noChangeArrowheads="1"/>
          </p:cNvSpPr>
          <p:nvPr/>
        </p:nvSpPr>
        <p:spPr bwMode="auto">
          <a:xfrm>
            <a:off x="928689" y="0"/>
            <a:ext cx="7786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dirty="0">
                <a:solidFill>
                  <a:srgbClr val="FF0000"/>
                </a:solidFill>
                <a:latin typeface="Caveat" charset="0"/>
                <a:cs typeface="Amatic SC" charset="-79"/>
                <a:sym typeface="Amatic SC" charset="-79"/>
              </a:rPr>
              <a:t>The legal and regulatory wing</a:t>
            </a:r>
          </a:p>
        </p:txBody>
      </p:sp>
      <p:pic>
        <p:nvPicPr>
          <p:cNvPr id="13"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352037865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latin typeface="Caveat" charset="0"/>
              </a:rPr>
              <a:t>Government </a:t>
            </a:r>
            <a:endParaRPr lang="en-US" sz="4000" dirty="0">
              <a:solidFill>
                <a:srgbClr val="FF0000"/>
              </a:solidFill>
              <a:latin typeface="Caveat" charset="0"/>
            </a:endParaRPr>
          </a:p>
        </p:txBody>
      </p:sp>
      <p:sp>
        <p:nvSpPr>
          <p:cNvPr id="3" name="Text Placeholder 2"/>
          <p:cNvSpPr>
            <a:spLocks noGrp="1"/>
          </p:cNvSpPr>
          <p:nvPr>
            <p:ph type="body" idx="1"/>
          </p:nvPr>
        </p:nvSpPr>
        <p:spPr>
          <a:xfrm>
            <a:off x="1411775" y="1287956"/>
            <a:ext cx="5065225" cy="3271200"/>
          </a:xfrm>
        </p:spPr>
        <p:txBody>
          <a:bodyPr/>
          <a:lstStyle/>
          <a:p>
            <a:pPr>
              <a:buFont typeface="Wingdings" pitchFamily="2" charset="2"/>
              <a:buChar char="ü"/>
            </a:pPr>
            <a:r>
              <a:rPr lang="en-US" sz="2400" u="sng" dirty="0">
                <a:solidFill>
                  <a:srgbClr val="FF0000"/>
                </a:solidFill>
              </a:rPr>
              <a:t>political will whereby genuine support </a:t>
            </a:r>
            <a:r>
              <a:rPr lang="en-US" sz="2400" dirty="0"/>
              <a:t>from the government is needed for the effective introduction of Islamic insurance or </a:t>
            </a:r>
            <a:r>
              <a:rPr lang="en-US" sz="2400" dirty="0" err="1"/>
              <a:t>takaful</a:t>
            </a:r>
            <a:r>
              <a:rPr lang="en-US" sz="2400" dirty="0"/>
              <a:t> </a:t>
            </a:r>
            <a:endParaRPr lang="en-US" sz="2400" dirty="0" smtClean="0"/>
          </a:p>
          <a:p>
            <a:pPr>
              <a:buFont typeface="Wingdings" pitchFamily="2" charset="2"/>
              <a:buChar char="ü"/>
            </a:pPr>
            <a:r>
              <a:rPr lang="en-US" sz="2400" dirty="0" smtClean="0"/>
              <a:t>This </a:t>
            </a:r>
            <a:r>
              <a:rPr lang="en-US" sz="2400" dirty="0"/>
              <a:t>support should be subsequently followed by broad publicity of the newly introduced industry, an amendment of the laws, and the development of the necessary infrastructures to facilitate an effective collaboration with international organizations.</a:t>
            </a:r>
          </a:p>
        </p:txBody>
      </p:sp>
      <p:pic>
        <p:nvPicPr>
          <p:cNvPr id="4" name="Picture 2" descr="C:\Users\Vostro 3560Pro32bit\Desktop\bancassurance\photography_embraces_underrated_gif_muybridge_animated_horses_1.gif"/>
          <p:cNvPicPr>
            <a:picLocks noChangeAspect="1" noChangeArrowheads="1" noCrop="1"/>
          </p:cNvPicPr>
          <p:nvPr/>
        </p:nvPicPr>
        <p:blipFill>
          <a:blip r:embed="rId2"/>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1270981097"/>
      </p:ext>
    </p:extLst>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7033" y="732335"/>
            <a:ext cx="6163811" cy="422872"/>
          </a:xfrm>
        </p:spPr>
        <p:txBody>
          <a:bodyPr>
            <a:noAutofit/>
          </a:bodyPr>
          <a:lstStyle/>
          <a:p>
            <a:pPr algn="l"/>
            <a:r>
              <a:rPr lang="en-US" b="1" dirty="0" smtClean="0">
                <a:solidFill>
                  <a:srgbClr val="0065A1"/>
                </a:solidFill>
                <a:latin typeface="Agency FB" pitchFamily="34" charset="0"/>
                <a:ea typeface="Avenir Black" charset="0"/>
                <a:cs typeface="Avenir Black" charset="0"/>
              </a:rPr>
              <a:t>Shareholdings</a:t>
            </a:r>
            <a:endParaRPr lang="en-US" b="1" dirty="0">
              <a:solidFill>
                <a:srgbClr val="0065A1"/>
              </a:solidFill>
              <a:latin typeface="Agency FB" pitchFamily="34" charset="0"/>
              <a:ea typeface="Avenir Black" charset="0"/>
              <a:cs typeface="Avenir Black" charset="0"/>
            </a:endParaRPr>
          </a:p>
        </p:txBody>
      </p:sp>
      <p:sp>
        <p:nvSpPr>
          <p:cNvPr id="9" name="Subtitle 2"/>
          <p:cNvSpPr>
            <a:spLocks noGrp="1"/>
          </p:cNvSpPr>
          <p:nvPr>
            <p:ph type="subTitle" idx="1"/>
          </p:nvPr>
        </p:nvSpPr>
        <p:spPr>
          <a:xfrm>
            <a:off x="6750844" y="4647739"/>
            <a:ext cx="2051635" cy="173435"/>
          </a:xfrm>
        </p:spPr>
        <p:txBody>
          <a:bodyPr>
            <a:noAutofit/>
          </a:bodyPr>
          <a:lstStyle/>
          <a:p>
            <a:pPr algn="r">
              <a:lnSpc>
                <a:spcPct val="100000"/>
              </a:lnSpc>
            </a:pPr>
            <a:r>
              <a:rPr lang="en-US" sz="1500" b="1" dirty="0">
                <a:solidFill>
                  <a:srgbClr val="0065A1"/>
                </a:solidFill>
                <a:latin typeface="Aharoni" pitchFamily="2" charset="-79"/>
                <a:ea typeface="Avenir Book" charset="0"/>
                <a:cs typeface="Aharoni" pitchFamily="2" charset="-79"/>
              </a:rPr>
              <a:t>Rising with Africa</a:t>
            </a:r>
          </a:p>
        </p:txBody>
      </p:sp>
      <p:grpSp>
        <p:nvGrpSpPr>
          <p:cNvPr id="3" name="Group 9"/>
          <p:cNvGrpSpPr/>
          <p:nvPr/>
        </p:nvGrpSpPr>
        <p:grpSpPr>
          <a:xfrm>
            <a:off x="8329277" y="0"/>
            <a:ext cx="473202" cy="386028"/>
            <a:chOff x="10378440" y="0"/>
            <a:chExt cx="630936" cy="514704"/>
          </a:xfrm>
        </p:grpSpPr>
        <p:sp>
          <p:nvSpPr>
            <p:cNvPr id="11" name="Rectangle 10"/>
            <p:cNvSpPr/>
            <p:nvPr/>
          </p:nvSpPr>
          <p:spPr>
            <a:xfrm>
              <a:off x="10378440"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25328"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72216"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Diagram 9"/>
          <p:cNvGraphicFramePr/>
          <p:nvPr>
            <p:extLst>
              <p:ext uri="{D42A27DB-BD31-4B8C-83A1-F6EECF244321}">
                <p14:modId xmlns:p14="http://schemas.microsoft.com/office/powerpoint/2010/main" val="343536239"/>
              </p:ext>
            </p:extLst>
          </p:nvPr>
        </p:nvGraphicFramePr>
        <p:xfrm>
          <a:off x="385011" y="1335506"/>
          <a:ext cx="8314598" cy="3312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788806924"/>
              </p:ext>
            </p:extLst>
          </p:nvPr>
        </p:nvGraphicFramePr>
        <p:xfrm>
          <a:off x="5261184" y="3152274"/>
          <a:ext cx="3541295" cy="36051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72386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68;p14"/>
          <p:cNvSpPr>
            <a:spLocks noGrp="1"/>
          </p:cNvSpPr>
          <p:nvPr>
            <p:ph type="title"/>
          </p:nvPr>
        </p:nvSpPr>
        <p:spPr>
          <a:xfrm>
            <a:off x="857251" y="129779"/>
            <a:ext cx="5643563" cy="513159"/>
          </a:xfrm>
        </p:spPr>
        <p:txBody>
          <a:bodyPr/>
          <a:lstStyle/>
          <a:p>
            <a:pPr>
              <a:spcBef>
                <a:spcPct val="0"/>
              </a:spcBef>
              <a:spcAft>
                <a:spcPct val="0"/>
              </a:spcAft>
            </a:pPr>
            <a:r>
              <a:rPr lang="en-US" dirty="0" smtClean="0">
                <a:solidFill>
                  <a:srgbClr val="FF0000"/>
                </a:solidFill>
                <a:latin typeface="Caveat" charset="0"/>
              </a:rPr>
              <a:t>Regulatory concerns </a:t>
            </a:r>
          </a:p>
        </p:txBody>
      </p:sp>
      <p:sp>
        <p:nvSpPr>
          <p:cNvPr id="48131" name="Google Shape;69;p14"/>
          <p:cNvSpPr>
            <a:spLocks noGrp="1"/>
          </p:cNvSpPr>
          <p:nvPr>
            <p:ph type="body" idx="1"/>
          </p:nvPr>
        </p:nvSpPr>
        <p:spPr>
          <a:xfrm>
            <a:off x="928688" y="1047750"/>
            <a:ext cx="5548312" cy="4095750"/>
          </a:xfrm>
          <a:noFill/>
        </p:spPr>
        <p:txBody>
          <a:bodyPr/>
          <a:lstStyle/>
          <a:p>
            <a:pPr>
              <a:spcBef>
                <a:spcPct val="0"/>
              </a:spcBef>
              <a:spcAft>
                <a:spcPct val="0"/>
              </a:spcAft>
              <a:buFont typeface="Wingdings" pitchFamily="2" charset="2"/>
              <a:buChar char="ü"/>
            </a:pPr>
            <a:r>
              <a:rPr lang="en-US" sz="2400" dirty="0" smtClean="0">
                <a:solidFill>
                  <a:srgbClr val="002060"/>
                </a:solidFill>
                <a:latin typeface="Caveat" charset="0"/>
              </a:rPr>
              <a:t>Clarify roles and responsibilities</a:t>
            </a:r>
          </a:p>
          <a:p>
            <a:pPr>
              <a:spcBef>
                <a:spcPct val="0"/>
              </a:spcBef>
              <a:spcAft>
                <a:spcPct val="0"/>
              </a:spcAft>
              <a:buFont typeface="Wingdings" pitchFamily="2" charset="2"/>
              <a:buChar char="ü"/>
            </a:pPr>
            <a:r>
              <a:rPr lang="en-US" sz="2400" dirty="0" smtClean="0">
                <a:solidFill>
                  <a:srgbClr val="002060"/>
                </a:solidFill>
                <a:latin typeface="Caveat" charset="0"/>
              </a:rPr>
              <a:t>Avoid potential conflicts of interest for bank-led insurers , contagion and reputational risks.</a:t>
            </a:r>
          </a:p>
          <a:p>
            <a:pPr>
              <a:spcBef>
                <a:spcPct val="0"/>
              </a:spcBef>
              <a:spcAft>
                <a:spcPct val="0"/>
              </a:spcAft>
              <a:buFont typeface="Wingdings" pitchFamily="2" charset="2"/>
              <a:buChar char="ü"/>
            </a:pPr>
            <a:r>
              <a:rPr lang="en-US" sz="2400" dirty="0" smtClean="0">
                <a:solidFill>
                  <a:srgbClr val="002060"/>
                </a:solidFill>
                <a:latin typeface="Caveat" charset="0"/>
              </a:rPr>
              <a:t>Setting clear directives and operating guideline in:</a:t>
            </a:r>
          </a:p>
          <a:p>
            <a:pPr lvl="1">
              <a:spcBef>
                <a:spcPct val="0"/>
              </a:spcBef>
              <a:spcAft>
                <a:spcPct val="0"/>
              </a:spcAft>
              <a:buFont typeface="Wingdings" pitchFamily="2" charset="2"/>
              <a:buChar char="ü"/>
            </a:pPr>
            <a:r>
              <a:rPr lang="en-US" sz="2000" dirty="0" smtClean="0">
                <a:solidFill>
                  <a:srgbClr val="002060"/>
                </a:solidFill>
                <a:latin typeface="Caveat" charset="0"/>
              </a:rPr>
              <a:t> Agents models, </a:t>
            </a:r>
          </a:p>
          <a:p>
            <a:pPr lvl="1">
              <a:spcBef>
                <a:spcPct val="0"/>
              </a:spcBef>
              <a:spcAft>
                <a:spcPct val="0"/>
              </a:spcAft>
              <a:buFont typeface="Wingdings" pitchFamily="2" charset="2"/>
              <a:buChar char="ü"/>
            </a:pPr>
            <a:r>
              <a:rPr lang="en-US" sz="2000" dirty="0" smtClean="0">
                <a:solidFill>
                  <a:srgbClr val="002060"/>
                </a:solidFill>
                <a:latin typeface="Caveat" charset="0"/>
              </a:rPr>
              <a:t>Investment directive, ...</a:t>
            </a:r>
            <a:r>
              <a:rPr lang="en-US" sz="2000" dirty="0" err="1" smtClean="0">
                <a:solidFill>
                  <a:srgbClr val="002060"/>
                </a:solidFill>
                <a:latin typeface="Caveat" charset="0"/>
              </a:rPr>
              <a:t>etc</a:t>
            </a:r>
            <a:endParaRPr lang="en-US" sz="2000" dirty="0" smtClean="0">
              <a:solidFill>
                <a:srgbClr val="002060"/>
              </a:solidFill>
              <a:latin typeface="Caveat" charset="0"/>
            </a:endParaRPr>
          </a:p>
        </p:txBody>
      </p:sp>
      <p:sp>
        <p:nvSpPr>
          <p:cNvPr id="48132" name="Google Shape;70;p14"/>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13F3CEA0-C6BF-4207-BA11-8D5AA833F428}" type="slidenum">
              <a:rPr lang="en-US" smtClean="0"/>
              <a:pPr eaLnBrk="1" hangingPunct="1">
                <a:spcBef>
                  <a:spcPct val="0"/>
                </a:spcBef>
                <a:spcAft>
                  <a:spcPct val="0"/>
                </a:spcAft>
              </a:pPr>
              <a:t>50</a:t>
            </a:fld>
            <a:endParaRPr lang="en-US" smtClean="0"/>
          </a:p>
        </p:txBody>
      </p:sp>
      <p:pic>
        <p:nvPicPr>
          <p:cNvPr id="12"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1144187357"/>
      </p:ext>
    </p:extLst>
  </p:cSld>
  <p:clrMapOvr>
    <a:masterClrMapping/>
  </p:clrMapOvr>
  <p:transition>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Google Shape;239;p31"/>
          <p:cNvSpPr>
            <a:spLocks noChangeArrowheads="1"/>
          </p:cNvSpPr>
          <p:nvPr/>
        </p:nvSpPr>
        <p:spPr bwMode="auto">
          <a:xfrm>
            <a:off x="5229226" y="965598"/>
            <a:ext cx="2633663" cy="348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lgn="ctr"/>
            <a:endParaRPr lang="en-US" sz="1000">
              <a:solidFill>
                <a:srgbClr val="6CC2DC"/>
              </a:solidFill>
              <a:latin typeface="Caveat" charset="0"/>
              <a:sym typeface="Caveat" charset="0"/>
            </a:endParaRPr>
          </a:p>
        </p:txBody>
      </p:sp>
      <p:sp>
        <p:nvSpPr>
          <p:cNvPr id="49155" name="Google Shape;240;p31"/>
          <p:cNvSpPr>
            <a:spLocks noGrp="1"/>
          </p:cNvSpPr>
          <p:nvPr>
            <p:ph type="sldNum" sz="quarter" idx="12"/>
          </p:nvPr>
        </p:nvSpPr>
        <p:spPr>
          <a:xfrm>
            <a:off x="8404226" y="253603"/>
            <a:ext cx="549275" cy="3940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A8E45BB-718E-4826-8CFF-D3DD1571C082}" type="slidenum">
              <a:rPr lang="en-US" smtClean="0"/>
              <a:pPr eaLnBrk="1" hangingPunct="1"/>
              <a:t>51</a:t>
            </a:fld>
            <a:endParaRPr lang="en-US" smtClean="0"/>
          </a:p>
        </p:txBody>
      </p:sp>
      <p:sp>
        <p:nvSpPr>
          <p:cNvPr id="49157" name="Google Shape;246;p31"/>
          <p:cNvSpPr>
            <a:spLocks noGrp="1"/>
          </p:cNvSpPr>
          <p:nvPr>
            <p:ph type="body" idx="4294967295"/>
          </p:nvPr>
        </p:nvSpPr>
        <p:spPr>
          <a:xfrm>
            <a:off x="457200" y="750094"/>
            <a:ext cx="5586413" cy="4267200"/>
          </a:xfrm>
          <a:noFill/>
        </p:spPr>
        <p:txBody>
          <a:bodyPr lIns="0" tIns="0" rIns="0" bIns="0"/>
          <a:lstStyle/>
          <a:p>
            <a:pPr marL="0" indent="0">
              <a:spcBef>
                <a:spcPct val="0"/>
              </a:spcBef>
              <a:buFontTx/>
              <a:buNone/>
            </a:pPr>
            <a:r>
              <a:rPr lang="en-US" sz="2400" b="1" dirty="0" smtClean="0">
                <a:solidFill>
                  <a:srgbClr val="002060"/>
                </a:solidFill>
                <a:latin typeface="Amatic SC" charset="-79"/>
                <a:cs typeface="Amatic SC" charset="-79"/>
                <a:sym typeface="Amatic SC" charset="-79"/>
              </a:rPr>
              <a:t> </a:t>
            </a:r>
          </a:p>
          <a:p>
            <a:pPr marL="0" indent="0">
              <a:spcBef>
                <a:spcPct val="0"/>
              </a:spcBef>
              <a:buFont typeface="Wingdings" pitchFamily="2" charset="2"/>
              <a:buChar char="ü"/>
            </a:pPr>
            <a:r>
              <a:rPr lang="en-US" sz="2400" b="1" dirty="0" smtClean="0">
                <a:solidFill>
                  <a:srgbClr val="002060"/>
                </a:solidFill>
              </a:rPr>
              <a:t>Awareness creation and promotion strategy is needed</a:t>
            </a:r>
          </a:p>
          <a:p>
            <a:pPr marL="0" indent="0">
              <a:spcBef>
                <a:spcPct val="0"/>
              </a:spcBef>
              <a:buFont typeface="Wingdings" pitchFamily="2" charset="2"/>
              <a:buChar char="ü"/>
            </a:pPr>
            <a:r>
              <a:rPr lang="en-US" sz="2400" b="1" dirty="0" smtClean="0">
                <a:solidFill>
                  <a:srgbClr val="002060"/>
                </a:solidFill>
              </a:rPr>
              <a:t>To educate the public and </a:t>
            </a:r>
            <a:r>
              <a:rPr lang="en-US" sz="2400" b="1" dirty="0" smtClean="0">
                <a:solidFill>
                  <a:srgbClr val="FF0000"/>
                </a:solidFill>
              </a:rPr>
              <a:t>improve financial literacy</a:t>
            </a:r>
          </a:p>
          <a:p>
            <a:pPr marL="0" indent="0">
              <a:spcBef>
                <a:spcPct val="0"/>
              </a:spcBef>
              <a:buFont typeface="Wingdings" pitchFamily="2" charset="2"/>
              <a:buChar char="ü"/>
            </a:pPr>
            <a:r>
              <a:rPr lang="en-US" sz="2400" b="1" dirty="0" smtClean="0">
                <a:solidFill>
                  <a:srgbClr val="002060"/>
                </a:solidFill>
              </a:rPr>
              <a:t>Takaful: A viable alternative for anyone seeking to manage financial risk: not only for Muslims </a:t>
            </a:r>
          </a:p>
          <a:p>
            <a:pPr marL="0" indent="0">
              <a:spcBef>
                <a:spcPct val="0"/>
              </a:spcBef>
              <a:buFont typeface="Wingdings" pitchFamily="2" charset="2"/>
              <a:buChar char="ü"/>
            </a:pPr>
            <a:r>
              <a:rPr lang="en-US" sz="2400" b="1" dirty="0">
                <a:solidFill>
                  <a:srgbClr val="002060"/>
                </a:solidFill>
              </a:rPr>
              <a:t>to </a:t>
            </a:r>
            <a:r>
              <a:rPr lang="en-US" sz="2400" b="1" dirty="0">
                <a:solidFill>
                  <a:srgbClr val="FF0000"/>
                </a:solidFill>
              </a:rPr>
              <a:t>remove the myth that Takaful insurance only belongs to Muslim</a:t>
            </a:r>
            <a:r>
              <a:rPr lang="en-US" sz="2400" b="1" dirty="0">
                <a:solidFill>
                  <a:srgbClr val="002060"/>
                </a:solidFill>
              </a:rPr>
              <a:t> community only</a:t>
            </a:r>
            <a:endParaRPr lang="en-US" sz="2400" b="1" dirty="0" smtClean="0">
              <a:solidFill>
                <a:srgbClr val="002060"/>
              </a:solidFill>
            </a:endParaRPr>
          </a:p>
          <a:p>
            <a:pPr marL="0" indent="0">
              <a:spcBef>
                <a:spcPct val="0"/>
              </a:spcBef>
              <a:buFont typeface="Wingdings" pitchFamily="2" charset="2"/>
              <a:buChar char="ü"/>
            </a:pPr>
            <a:r>
              <a:rPr lang="en-US" sz="2400" b="1" dirty="0" smtClean="0">
                <a:solidFill>
                  <a:srgbClr val="002060"/>
                </a:solidFill>
              </a:rPr>
              <a:t>Stronger voice –to </a:t>
            </a:r>
            <a:r>
              <a:rPr lang="en-US" sz="2400" b="1" dirty="0" err="1" smtClean="0">
                <a:solidFill>
                  <a:srgbClr val="002060"/>
                </a:solidFill>
              </a:rPr>
              <a:t>takaful</a:t>
            </a:r>
            <a:endParaRPr lang="en-US" sz="2400" b="1" dirty="0" smtClean="0">
              <a:solidFill>
                <a:srgbClr val="002060"/>
              </a:solidFill>
            </a:endParaRPr>
          </a:p>
          <a:p>
            <a:pPr marL="0" indent="0">
              <a:spcBef>
                <a:spcPct val="0"/>
              </a:spcBef>
              <a:buFont typeface="Wingdings" pitchFamily="2" charset="2"/>
              <a:buChar char="ü"/>
            </a:pPr>
            <a:endParaRPr lang="en-US" sz="2400" b="1" dirty="0" smtClean="0">
              <a:solidFill>
                <a:srgbClr val="002060"/>
              </a:solidFill>
            </a:endParaRPr>
          </a:p>
        </p:txBody>
      </p:sp>
      <p:sp>
        <p:nvSpPr>
          <p:cNvPr id="49160" name="Rectangle 12"/>
          <p:cNvSpPr>
            <a:spLocks noChangeArrowheads="1"/>
          </p:cNvSpPr>
          <p:nvPr/>
        </p:nvSpPr>
        <p:spPr bwMode="auto">
          <a:xfrm>
            <a:off x="1143001" y="0"/>
            <a:ext cx="6429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dirty="0">
                <a:solidFill>
                  <a:srgbClr val="FF0000"/>
                </a:solidFill>
                <a:latin typeface="Caveat" charset="0"/>
                <a:cs typeface="Amatic SC" charset="-79"/>
                <a:sym typeface="Amatic SC" charset="-79"/>
              </a:rPr>
              <a:t>The role of Media-promotion</a:t>
            </a:r>
            <a:endParaRPr lang="en-US" sz="3200" dirty="0">
              <a:solidFill>
                <a:srgbClr val="FF0000"/>
              </a:solidFill>
              <a:latin typeface="Caveat" charset="0"/>
            </a:endParaRPr>
          </a:p>
        </p:txBody>
      </p:sp>
      <p:pic>
        <p:nvPicPr>
          <p:cNvPr id="13"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274293458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Google Shape;239;p31"/>
          <p:cNvSpPr>
            <a:spLocks noChangeArrowheads="1"/>
          </p:cNvSpPr>
          <p:nvPr/>
        </p:nvSpPr>
        <p:spPr bwMode="auto">
          <a:xfrm>
            <a:off x="5229226" y="965598"/>
            <a:ext cx="2633663" cy="348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lgn="ctr"/>
            <a:endParaRPr lang="en-US" sz="1000">
              <a:solidFill>
                <a:srgbClr val="6CC2DC"/>
              </a:solidFill>
              <a:latin typeface="Caveat" charset="0"/>
              <a:sym typeface="Caveat" charset="0"/>
            </a:endParaRPr>
          </a:p>
        </p:txBody>
      </p:sp>
      <p:sp>
        <p:nvSpPr>
          <p:cNvPr id="50179" name="Google Shape;240;p31"/>
          <p:cNvSpPr>
            <a:spLocks noGrp="1"/>
          </p:cNvSpPr>
          <p:nvPr>
            <p:ph type="sldNum" sz="quarter" idx="12"/>
          </p:nvPr>
        </p:nvSpPr>
        <p:spPr>
          <a:xfrm>
            <a:off x="8404226" y="253603"/>
            <a:ext cx="549275" cy="3940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AD3FE29-F750-4227-B3BA-7C63DF8CDF7E}" type="slidenum">
              <a:rPr lang="en-US" smtClean="0"/>
              <a:pPr eaLnBrk="1" hangingPunct="1"/>
              <a:t>52</a:t>
            </a:fld>
            <a:endParaRPr lang="en-US" smtClean="0"/>
          </a:p>
        </p:txBody>
      </p:sp>
      <p:sp>
        <p:nvSpPr>
          <p:cNvPr id="50181" name="Google Shape;246;p31"/>
          <p:cNvSpPr>
            <a:spLocks noGrp="1"/>
          </p:cNvSpPr>
          <p:nvPr>
            <p:ph type="body" idx="4294967295"/>
          </p:nvPr>
        </p:nvSpPr>
        <p:spPr>
          <a:xfrm>
            <a:off x="857250" y="1446610"/>
            <a:ext cx="4933950" cy="3411140"/>
          </a:xfrm>
          <a:noFill/>
        </p:spPr>
        <p:txBody>
          <a:bodyPr lIns="0" tIns="0" rIns="0" bIns="0"/>
          <a:lstStyle/>
          <a:p>
            <a:pPr marL="0" indent="0">
              <a:spcBef>
                <a:spcPct val="0"/>
              </a:spcBef>
              <a:buFont typeface="Wingdings" pitchFamily="2" charset="2"/>
              <a:buChar char="ü"/>
            </a:pPr>
            <a:r>
              <a:rPr lang="en-US" sz="2800" b="1" dirty="0" smtClean="0">
                <a:solidFill>
                  <a:srgbClr val="002060"/>
                </a:solidFill>
              </a:rPr>
              <a:t>Technology- to provide fast and efficient services for customers</a:t>
            </a:r>
          </a:p>
          <a:p>
            <a:pPr marL="0" indent="0">
              <a:spcBef>
                <a:spcPct val="0"/>
              </a:spcBef>
              <a:buFont typeface="Wingdings" pitchFamily="2" charset="2"/>
              <a:buChar char="ü"/>
            </a:pPr>
            <a:r>
              <a:rPr lang="en-US" sz="2800" b="1" dirty="0" smtClean="0">
                <a:solidFill>
                  <a:srgbClr val="002060"/>
                </a:solidFill>
              </a:rPr>
              <a:t>Develop </a:t>
            </a:r>
            <a:r>
              <a:rPr lang="en-US" sz="2800" b="1" dirty="0" smtClean="0">
                <a:solidFill>
                  <a:srgbClr val="FF0000"/>
                </a:solidFill>
              </a:rPr>
              <a:t>HR capacity of  leadership(Board and management)  and employees of banks, insurers, reinsurers and the regulator </a:t>
            </a:r>
          </a:p>
        </p:txBody>
      </p:sp>
      <p:sp>
        <p:nvSpPr>
          <p:cNvPr id="50184" name="Rectangle 12"/>
          <p:cNvSpPr>
            <a:spLocks noChangeArrowheads="1"/>
          </p:cNvSpPr>
          <p:nvPr/>
        </p:nvSpPr>
        <p:spPr bwMode="auto">
          <a:xfrm>
            <a:off x="1143001" y="0"/>
            <a:ext cx="4714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dirty="0">
                <a:solidFill>
                  <a:srgbClr val="FF0000"/>
                </a:solidFill>
                <a:latin typeface="Caveat" charset="0"/>
                <a:cs typeface="Amatic SC" charset="-79"/>
                <a:sym typeface="Amatic SC" charset="-79"/>
              </a:rPr>
              <a:t>Technology and HR capacity </a:t>
            </a:r>
          </a:p>
        </p:txBody>
      </p:sp>
      <p:pic>
        <p:nvPicPr>
          <p:cNvPr id="13"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92338142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Google Shape;68;p14"/>
          <p:cNvSpPr>
            <a:spLocks noGrp="1"/>
          </p:cNvSpPr>
          <p:nvPr>
            <p:ph type="title"/>
          </p:nvPr>
        </p:nvSpPr>
        <p:spPr>
          <a:xfrm>
            <a:off x="1214439" y="129779"/>
            <a:ext cx="4714875" cy="857250"/>
          </a:xfrm>
        </p:spPr>
        <p:txBody>
          <a:bodyPr/>
          <a:lstStyle/>
          <a:p>
            <a:pPr>
              <a:spcBef>
                <a:spcPct val="0"/>
              </a:spcBef>
              <a:spcAft>
                <a:spcPct val="0"/>
              </a:spcAft>
            </a:pPr>
            <a:r>
              <a:rPr lang="en-US" dirty="0" smtClean="0">
                <a:solidFill>
                  <a:srgbClr val="FF0000"/>
                </a:solidFill>
                <a:latin typeface="Caveat" charset="0"/>
              </a:rPr>
              <a:t>Human Resource concerns</a:t>
            </a:r>
          </a:p>
        </p:txBody>
      </p:sp>
      <p:sp>
        <p:nvSpPr>
          <p:cNvPr id="51203" name="Google Shape;69;p14"/>
          <p:cNvSpPr>
            <a:spLocks noGrp="1"/>
          </p:cNvSpPr>
          <p:nvPr>
            <p:ph type="body" idx="1"/>
          </p:nvPr>
        </p:nvSpPr>
        <p:spPr>
          <a:xfrm>
            <a:off x="533400" y="971550"/>
            <a:ext cx="5334000" cy="3886200"/>
          </a:xfrm>
          <a:noFill/>
        </p:spPr>
        <p:txBody>
          <a:bodyPr/>
          <a:lstStyle/>
          <a:p>
            <a:pPr>
              <a:spcBef>
                <a:spcPct val="0"/>
              </a:spcBef>
              <a:spcAft>
                <a:spcPct val="0"/>
              </a:spcAft>
              <a:buFont typeface="Wingdings" pitchFamily="2" charset="2"/>
              <a:buChar char="ü"/>
            </a:pPr>
            <a:r>
              <a:rPr lang="en-US" sz="2800" dirty="0" smtClean="0">
                <a:solidFill>
                  <a:srgbClr val="002060"/>
                </a:solidFill>
                <a:latin typeface="Caveat" charset="0"/>
              </a:rPr>
              <a:t>Lack of technical competence. </a:t>
            </a:r>
          </a:p>
          <a:p>
            <a:pPr>
              <a:spcBef>
                <a:spcPct val="0"/>
              </a:spcBef>
              <a:spcAft>
                <a:spcPct val="0"/>
              </a:spcAft>
              <a:buFont typeface="Wingdings" pitchFamily="2" charset="2"/>
              <a:buChar char="ü"/>
            </a:pPr>
            <a:r>
              <a:rPr lang="en-US" sz="2800" dirty="0" smtClean="0">
                <a:solidFill>
                  <a:srgbClr val="002060"/>
                </a:solidFill>
                <a:latin typeface="Caveat" charset="0"/>
              </a:rPr>
              <a:t>Bank employees are unable to manage complex insurance programs required by commercial clients .</a:t>
            </a:r>
          </a:p>
          <a:p>
            <a:pPr>
              <a:spcBef>
                <a:spcPct val="0"/>
              </a:spcBef>
              <a:spcAft>
                <a:spcPct val="0"/>
              </a:spcAft>
              <a:buFont typeface="Wingdings" pitchFamily="2" charset="2"/>
              <a:buChar char="ü"/>
            </a:pPr>
            <a:r>
              <a:rPr lang="en-US" sz="2800" u="sng" dirty="0" smtClean="0">
                <a:solidFill>
                  <a:srgbClr val="FF0000"/>
                </a:solidFill>
                <a:latin typeface="Caveat" charset="0"/>
              </a:rPr>
              <a:t>Adequate training coupled with sufficient incentive system could avert the staff resistance,</a:t>
            </a:r>
            <a:r>
              <a:rPr lang="en-US" sz="2800" dirty="0" smtClean="0">
                <a:solidFill>
                  <a:srgbClr val="002060"/>
                </a:solidFill>
                <a:latin typeface="Caveat" charset="0"/>
              </a:rPr>
              <a:t> if any</a:t>
            </a:r>
          </a:p>
          <a:p>
            <a:pPr>
              <a:spcBef>
                <a:spcPct val="0"/>
              </a:spcBef>
              <a:spcAft>
                <a:spcPct val="0"/>
              </a:spcAft>
              <a:buFont typeface="Wingdings" pitchFamily="2" charset="2"/>
              <a:buChar char="ü"/>
            </a:pPr>
            <a:r>
              <a:rPr lang="en-US" sz="2800" dirty="0" smtClean="0">
                <a:solidFill>
                  <a:srgbClr val="002060"/>
                </a:solidFill>
                <a:latin typeface="Caveat" charset="0"/>
              </a:rPr>
              <a:t>Less advancement of technology</a:t>
            </a:r>
          </a:p>
        </p:txBody>
      </p:sp>
      <p:sp>
        <p:nvSpPr>
          <p:cNvPr id="51204" name="Google Shape;70;p14"/>
          <p:cNvSpPr>
            <a:spLocks noGrp="1"/>
          </p:cNvSpPr>
          <p:nvPr>
            <p:ph type="sldNum" sz="quarter" idx="4294967295"/>
          </p:nvPr>
        </p:nvSpPr>
        <p:spPr>
          <a:xfrm>
            <a:off x="8404226" y="253603"/>
            <a:ext cx="549275" cy="394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spcAft>
                <a:spcPct val="0"/>
              </a:spcAft>
            </a:pPr>
            <a:fld id="{FD84C0C3-05DF-4444-8B42-C51BE0001FF3}" type="slidenum">
              <a:rPr lang="en-US" smtClean="0"/>
              <a:pPr eaLnBrk="1" hangingPunct="1">
                <a:spcBef>
                  <a:spcPct val="0"/>
                </a:spcBef>
                <a:spcAft>
                  <a:spcPct val="0"/>
                </a:spcAft>
              </a:pPr>
              <a:t>53</a:t>
            </a:fld>
            <a:endParaRPr lang="en-US" smtClean="0"/>
          </a:p>
        </p:txBody>
      </p:sp>
      <p:pic>
        <p:nvPicPr>
          <p:cNvPr id="12"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167357346"/>
      </p:ext>
    </p:extLst>
  </p:cSld>
  <p:clrMapOvr>
    <a:masterClrMapping/>
  </p:clrMapOvr>
  <p:transition>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239;p31"/>
          <p:cNvSpPr>
            <a:spLocks noChangeArrowheads="1"/>
          </p:cNvSpPr>
          <p:nvPr/>
        </p:nvSpPr>
        <p:spPr bwMode="auto">
          <a:xfrm>
            <a:off x="5229226" y="965598"/>
            <a:ext cx="2633663" cy="348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lgn="ctr"/>
            <a:endParaRPr lang="en-US" sz="1000">
              <a:solidFill>
                <a:srgbClr val="6CC2DC"/>
              </a:solidFill>
              <a:latin typeface="Caveat" charset="0"/>
              <a:sym typeface="Caveat" charset="0"/>
            </a:endParaRPr>
          </a:p>
        </p:txBody>
      </p:sp>
      <p:sp>
        <p:nvSpPr>
          <p:cNvPr id="53251" name="Google Shape;240;p31"/>
          <p:cNvSpPr>
            <a:spLocks noGrp="1"/>
          </p:cNvSpPr>
          <p:nvPr>
            <p:ph type="sldNum" sz="quarter" idx="12"/>
          </p:nvPr>
        </p:nvSpPr>
        <p:spPr>
          <a:xfrm>
            <a:off x="8404226" y="253603"/>
            <a:ext cx="549275" cy="3940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B7945A4-8F57-450B-A6BF-EB3FECA1608F}" type="slidenum">
              <a:rPr lang="en-US" smtClean="0"/>
              <a:pPr eaLnBrk="1" hangingPunct="1"/>
              <a:t>54</a:t>
            </a:fld>
            <a:endParaRPr lang="en-US" smtClean="0"/>
          </a:p>
        </p:txBody>
      </p:sp>
      <p:sp>
        <p:nvSpPr>
          <p:cNvPr id="53253" name="Google Shape;246;p31"/>
          <p:cNvSpPr>
            <a:spLocks noGrp="1"/>
          </p:cNvSpPr>
          <p:nvPr>
            <p:ph type="body" idx="4294967295"/>
          </p:nvPr>
        </p:nvSpPr>
        <p:spPr>
          <a:xfrm>
            <a:off x="533400" y="1660923"/>
            <a:ext cx="5257800" cy="3196828"/>
          </a:xfrm>
          <a:noFill/>
        </p:spPr>
        <p:txBody>
          <a:bodyPr lIns="0" tIns="0" rIns="0" bIns="0"/>
          <a:lstStyle/>
          <a:p>
            <a:pPr marL="0" indent="0">
              <a:spcBef>
                <a:spcPct val="0"/>
              </a:spcBef>
              <a:buFont typeface="Wingdings" pitchFamily="2" charset="2"/>
              <a:buChar char="ü"/>
            </a:pPr>
            <a:r>
              <a:rPr lang="en-US" b="1" dirty="0" err="1" smtClean="0">
                <a:solidFill>
                  <a:srgbClr val="002060"/>
                </a:solidFill>
                <a:latin typeface="Caveat" charset="0"/>
              </a:rPr>
              <a:t>Retakaful</a:t>
            </a:r>
            <a:r>
              <a:rPr lang="en-US" b="1" dirty="0" smtClean="0">
                <a:solidFill>
                  <a:srgbClr val="002060"/>
                </a:solidFill>
                <a:latin typeface="Caveat" charset="0"/>
              </a:rPr>
              <a:t> is a “Takaful for Takaful operators”</a:t>
            </a:r>
          </a:p>
          <a:p>
            <a:pPr marL="0" indent="0">
              <a:spcBef>
                <a:spcPct val="0"/>
              </a:spcBef>
              <a:buFont typeface="Wingdings" pitchFamily="2" charset="2"/>
              <a:buChar char="ü"/>
            </a:pPr>
            <a:r>
              <a:rPr lang="en-US" b="1" dirty="0" smtClean="0">
                <a:solidFill>
                  <a:srgbClr val="002060"/>
                </a:solidFill>
                <a:latin typeface="Caveat" charset="0"/>
              </a:rPr>
              <a:t>Reinsurers should avail the necessary capacity</a:t>
            </a:r>
          </a:p>
          <a:p>
            <a:pPr marL="342900" indent="-342900">
              <a:spcBef>
                <a:spcPct val="0"/>
              </a:spcBef>
              <a:buFont typeface="Wingdings" pitchFamily="2" charset="2"/>
              <a:buChar char="ü"/>
            </a:pPr>
            <a:r>
              <a:rPr lang="en-US" b="1" dirty="0" smtClean="0">
                <a:solidFill>
                  <a:srgbClr val="002060"/>
                </a:solidFill>
                <a:latin typeface="Caveat" charset="0"/>
              </a:rPr>
              <a:t>i.e. the </a:t>
            </a:r>
            <a:r>
              <a:rPr lang="en-US" b="1" dirty="0" smtClean="0">
                <a:solidFill>
                  <a:srgbClr val="FF0000"/>
                </a:solidFill>
                <a:latin typeface="Caveat" charset="0"/>
              </a:rPr>
              <a:t>existing reinsurers /new </a:t>
            </a:r>
            <a:r>
              <a:rPr lang="en-US" b="1" dirty="0" err="1" smtClean="0">
                <a:solidFill>
                  <a:srgbClr val="FF0000"/>
                </a:solidFill>
                <a:latin typeface="Caveat" charset="0"/>
              </a:rPr>
              <a:t>takaful</a:t>
            </a:r>
            <a:r>
              <a:rPr lang="en-US" b="1" dirty="0" smtClean="0">
                <a:solidFill>
                  <a:srgbClr val="FF0000"/>
                </a:solidFill>
                <a:latin typeface="Caveat" charset="0"/>
              </a:rPr>
              <a:t> reinsurance companies</a:t>
            </a:r>
            <a:endParaRPr lang="en-US" dirty="0" smtClean="0">
              <a:solidFill>
                <a:srgbClr val="FF0000"/>
              </a:solidFill>
              <a:latin typeface="Caveat" charset="0"/>
            </a:endParaRPr>
          </a:p>
          <a:p>
            <a:pPr marL="342900" indent="-342900">
              <a:spcBef>
                <a:spcPct val="0"/>
              </a:spcBef>
              <a:buFont typeface="Wingdings" pitchFamily="2" charset="2"/>
              <a:buChar char="ü"/>
            </a:pPr>
            <a:r>
              <a:rPr lang="en-US" b="1" dirty="0">
                <a:solidFill>
                  <a:srgbClr val="002060"/>
                </a:solidFill>
              </a:rPr>
              <a:t>There is an </a:t>
            </a:r>
            <a:r>
              <a:rPr lang="en-US" b="1" dirty="0">
                <a:solidFill>
                  <a:srgbClr val="FF0000"/>
                </a:solidFill>
              </a:rPr>
              <a:t>opportunity for </a:t>
            </a:r>
            <a:r>
              <a:rPr lang="en-US" b="1" dirty="0" err="1">
                <a:solidFill>
                  <a:srgbClr val="FF0000"/>
                </a:solidFill>
              </a:rPr>
              <a:t>retakaful</a:t>
            </a:r>
            <a:r>
              <a:rPr lang="en-US" b="1" dirty="0">
                <a:solidFill>
                  <a:srgbClr val="FF0000"/>
                </a:solidFill>
              </a:rPr>
              <a:t> operators to assist the growth and expansion </a:t>
            </a:r>
            <a:r>
              <a:rPr lang="en-US" b="1" dirty="0">
                <a:solidFill>
                  <a:srgbClr val="002060"/>
                </a:solidFill>
              </a:rPr>
              <a:t>of </a:t>
            </a:r>
            <a:r>
              <a:rPr lang="en-US" b="1" dirty="0" err="1">
                <a:solidFill>
                  <a:srgbClr val="002060"/>
                </a:solidFill>
              </a:rPr>
              <a:t>takaful</a:t>
            </a:r>
            <a:r>
              <a:rPr lang="en-US" b="1" dirty="0">
                <a:solidFill>
                  <a:srgbClr val="002060"/>
                </a:solidFill>
              </a:rPr>
              <a:t> insurance. </a:t>
            </a:r>
            <a:endParaRPr lang="en-US" b="1" dirty="0" smtClean="0">
              <a:solidFill>
                <a:srgbClr val="002060"/>
              </a:solidFill>
              <a:latin typeface="Caveat" charset="0"/>
            </a:endParaRPr>
          </a:p>
        </p:txBody>
      </p:sp>
      <p:sp>
        <p:nvSpPr>
          <p:cNvPr id="53256" name="Rectangle 12"/>
          <p:cNvSpPr>
            <a:spLocks noChangeArrowheads="1"/>
          </p:cNvSpPr>
          <p:nvPr/>
        </p:nvSpPr>
        <p:spPr bwMode="auto">
          <a:xfrm>
            <a:off x="2000250" y="214312"/>
            <a:ext cx="32146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b="1" dirty="0">
                <a:solidFill>
                  <a:srgbClr val="FF0000"/>
                </a:solidFill>
                <a:latin typeface="Caveat" charset="0"/>
                <a:cs typeface="Amatic SC" charset="-79"/>
                <a:sym typeface="Amatic SC" charset="-79"/>
              </a:rPr>
              <a:t>TAKAFUL-RE</a:t>
            </a:r>
          </a:p>
        </p:txBody>
      </p:sp>
      <p:pic>
        <p:nvPicPr>
          <p:cNvPr id="12"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extLst>
      <p:ext uri="{BB962C8B-B14F-4D97-AF65-F5344CB8AC3E}">
        <p14:creationId xmlns:p14="http://schemas.microsoft.com/office/powerpoint/2010/main" val="366621569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p:nvPr/>
        </p:nvSpPr>
        <p:spPr>
          <a:xfrm>
            <a:off x="5229653" y="966180"/>
            <a:ext cx="2632800" cy="348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6CC2DC"/>
              </a:solidFill>
              <a:latin typeface="Caveat"/>
              <a:ea typeface="Caveat"/>
              <a:cs typeface="Caveat"/>
              <a:sym typeface="Caveat"/>
            </a:endParaRPr>
          </a:p>
        </p:txBody>
      </p:sp>
      <p:sp>
        <p:nvSpPr>
          <p:cNvPr id="240" name="Google Shape;240;p31"/>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55</a:t>
            </a:fld>
            <a:endParaRPr/>
          </a:p>
        </p:txBody>
      </p:sp>
      <p:sp>
        <p:nvSpPr>
          <p:cNvPr id="246" name="Google Shape;246;p31"/>
          <p:cNvSpPr txBox="1">
            <a:spLocks noGrp="1"/>
          </p:cNvSpPr>
          <p:nvPr>
            <p:ph type="body" idx="4294967295"/>
          </p:nvPr>
        </p:nvSpPr>
        <p:spPr>
          <a:xfrm>
            <a:off x="457200" y="590550"/>
            <a:ext cx="5334000" cy="45529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800" b="1" dirty="0" smtClean="0">
                <a:solidFill>
                  <a:srgbClr val="FF0000"/>
                </a:solidFill>
                <a:latin typeface="Caveat" charset="0"/>
                <a:ea typeface="Amatic SC"/>
                <a:cs typeface="Amatic SC"/>
                <a:sym typeface="Amatic SC"/>
              </a:rPr>
              <a:t>Concerned stakeholders </a:t>
            </a:r>
          </a:p>
          <a:p>
            <a:pPr>
              <a:buFont typeface="Wingdings" pitchFamily="2" charset="2"/>
              <a:buChar char="ü"/>
            </a:pPr>
            <a:r>
              <a:rPr lang="en-US" sz="2800" b="1" dirty="0" smtClean="0"/>
              <a:t>As always, my recommendation is intended to draw the attention of policy makers- design </a:t>
            </a:r>
            <a:r>
              <a:rPr lang="en-US" sz="2800" b="1" dirty="0" smtClean="0">
                <a:solidFill>
                  <a:srgbClr val="FF0000"/>
                </a:solidFill>
              </a:rPr>
              <a:t>a clear  and participatory policy and strategy  addressing the  insurance sector</a:t>
            </a:r>
          </a:p>
          <a:p>
            <a:pPr>
              <a:buFont typeface="Wingdings" pitchFamily="2" charset="2"/>
              <a:buChar char="ü"/>
            </a:pPr>
            <a:r>
              <a:rPr lang="en-US" sz="2800" b="1" dirty="0" smtClean="0"/>
              <a:t>can be  </a:t>
            </a:r>
            <a:r>
              <a:rPr lang="en-US" sz="2800" b="1" dirty="0" smtClean="0">
                <a:solidFill>
                  <a:srgbClr val="FF0000"/>
                </a:solidFill>
              </a:rPr>
              <a:t>a panacea for addressing structural problems  and even the odds </a:t>
            </a:r>
            <a:r>
              <a:rPr lang="en-US" sz="2800" b="1" dirty="0" smtClean="0"/>
              <a:t>of the industry that hampered its growth and development </a:t>
            </a:r>
            <a:endParaRPr lang="en-US" sz="2800" b="1" dirty="0"/>
          </a:p>
        </p:txBody>
      </p:sp>
      <p:pic>
        <p:nvPicPr>
          <p:cNvPr id="11"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cSld>
  <p:clrMapOvr>
    <a:masterClrMapping/>
  </p:clrMapOvr>
  <p:transition>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p:nvPr/>
        </p:nvSpPr>
        <p:spPr>
          <a:xfrm>
            <a:off x="5229653" y="966180"/>
            <a:ext cx="2632800" cy="348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solidFill>
                <a:srgbClr val="6CC2DC"/>
              </a:solidFill>
              <a:latin typeface="Caveat"/>
              <a:ea typeface="Caveat"/>
              <a:cs typeface="Caveat"/>
              <a:sym typeface="Caveat"/>
            </a:endParaRPr>
          </a:p>
        </p:txBody>
      </p:sp>
      <p:sp>
        <p:nvSpPr>
          <p:cNvPr id="240" name="Google Shape;240;p31"/>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56</a:t>
            </a:fld>
            <a:endParaRPr/>
          </a:p>
        </p:txBody>
      </p:sp>
      <p:sp>
        <p:nvSpPr>
          <p:cNvPr id="246" name="Google Shape;246;p31"/>
          <p:cNvSpPr txBox="1">
            <a:spLocks noGrp="1"/>
          </p:cNvSpPr>
          <p:nvPr>
            <p:ph type="body" idx="4294967295"/>
          </p:nvPr>
        </p:nvSpPr>
        <p:spPr>
          <a:xfrm>
            <a:off x="762000" y="590550"/>
            <a:ext cx="4876800" cy="45529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600" b="1" dirty="0" smtClean="0">
                <a:solidFill>
                  <a:srgbClr val="FF0000"/>
                </a:solidFill>
                <a:latin typeface="Caveat" charset="0"/>
                <a:ea typeface="Amatic SC"/>
                <a:cs typeface="Amatic SC"/>
                <a:sym typeface="Amatic SC"/>
              </a:rPr>
              <a:t>Further research</a:t>
            </a:r>
          </a:p>
          <a:p>
            <a:pPr marL="0" lvl="0" indent="0" algn="l" rtl="0">
              <a:spcBef>
                <a:spcPts val="0"/>
              </a:spcBef>
              <a:spcAft>
                <a:spcPts val="0"/>
              </a:spcAft>
              <a:buNone/>
            </a:pPr>
            <a:endParaRPr lang="en-US" sz="3600" b="1" dirty="0" smtClean="0">
              <a:solidFill>
                <a:srgbClr val="FF0000"/>
              </a:solidFill>
              <a:latin typeface="Amatic SC"/>
              <a:ea typeface="Amatic SC"/>
              <a:cs typeface="Amatic SC"/>
              <a:sym typeface="Amatic SC"/>
            </a:endParaRPr>
          </a:p>
          <a:p>
            <a:pPr>
              <a:buFont typeface="Wingdings" pitchFamily="2" charset="2"/>
              <a:buChar char="ü"/>
            </a:pPr>
            <a:r>
              <a:rPr lang="en-US" sz="3600" b="1" dirty="0" smtClean="0"/>
              <a:t>Demand gap</a:t>
            </a:r>
          </a:p>
          <a:p>
            <a:pPr>
              <a:buFont typeface="Wingdings" pitchFamily="2" charset="2"/>
              <a:buChar char="ü"/>
            </a:pPr>
            <a:r>
              <a:rPr lang="en-US" sz="3600" b="1" dirty="0" smtClean="0"/>
              <a:t>Product suitability</a:t>
            </a:r>
          </a:p>
          <a:p>
            <a:pPr>
              <a:buFont typeface="Wingdings" pitchFamily="2" charset="2"/>
              <a:buChar char="ü"/>
            </a:pPr>
            <a:r>
              <a:rPr lang="en-US" sz="3600" b="1" dirty="0" smtClean="0"/>
              <a:t>Marketing strategy</a:t>
            </a:r>
          </a:p>
          <a:p>
            <a:pPr>
              <a:buFont typeface="Wingdings" pitchFamily="2" charset="2"/>
              <a:buChar char="ü"/>
            </a:pPr>
            <a:r>
              <a:rPr lang="en-US" sz="3600" b="1" dirty="0" smtClean="0"/>
              <a:t>Models</a:t>
            </a:r>
          </a:p>
          <a:p>
            <a:pPr>
              <a:buFont typeface="Wingdings" pitchFamily="2" charset="2"/>
              <a:buChar char="ü"/>
            </a:pPr>
            <a:r>
              <a:rPr lang="en-US" sz="3600" b="1" dirty="0" smtClean="0"/>
              <a:t>Investment options</a:t>
            </a:r>
          </a:p>
        </p:txBody>
      </p:sp>
      <p:pic>
        <p:nvPicPr>
          <p:cNvPr id="11" name="Picture 2" descr="C:\Users\Vostro 3560Pro32bit\Desktop\bancassurance\photography_embraces_underrated_gif_muybridge_animated_horses_1.gif"/>
          <p:cNvPicPr>
            <a:picLocks noChangeAspect="1" noChangeArrowheads="1" noCrop="1"/>
          </p:cNvPicPr>
          <p:nvPr/>
        </p:nvPicPr>
        <p:blipFill>
          <a:blip r:embed="rId3"/>
          <a:srcRect/>
          <a:stretch>
            <a:fillRect/>
          </a:stretch>
        </p:blipFill>
        <p:spPr bwMode="auto">
          <a:xfrm>
            <a:off x="6096000" y="1123950"/>
            <a:ext cx="2362200" cy="3200400"/>
          </a:xfrm>
          <a:prstGeom prst="ellipse">
            <a:avLst/>
          </a:prstGeom>
          <a:ln>
            <a:noFill/>
          </a:ln>
          <a:effectLst>
            <a:softEdge rad="112500"/>
          </a:effectLst>
        </p:spPr>
      </p:pic>
    </p:spTree>
  </p:cSld>
  <p:clrMapOvr>
    <a:masterClrMapping/>
  </p:clrMapOvr>
  <p:transition>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4"/>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4400" dirty="0" smtClean="0">
                <a:solidFill>
                  <a:srgbClr val="FF0000"/>
                </a:solidFill>
                <a:latin typeface="Caveat" charset="0"/>
              </a:rPr>
              <a:t>Credits/References</a:t>
            </a:r>
            <a:endParaRPr sz="4400" dirty="0">
              <a:solidFill>
                <a:srgbClr val="FF0000"/>
              </a:solidFill>
              <a:latin typeface="Caveat" charset="0"/>
            </a:endParaRPr>
          </a:p>
        </p:txBody>
      </p:sp>
      <p:sp>
        <p:nvSpPr>
          <p:cNvPr id="268" name="Google Shape;268;p34"/>
          <p:cNvSpPr txBox="1">
            <a:spLocks noGrp="1"/>
          </p:cNvSpPr>
          <p:nvPr>
            <p:ph type="body" idx="1"/>
          </p:nvPr>
        </p:nvSpPr>
        <p:spPr>
          <a:xfrm>
            <a:off x="685800" y="1200150"/>
            <a:ext cx="7999775" cy="3359006"/>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dirty="0"/>
              <a:t>Special thanks to all the people </a:t>
            </a:r>
            <a:r>
              <a:rPr lang="en" dirty="0" smtClean="0"/>
              <a:t>and institutions whose work I used in this presentation:</a:t>
            </a:r>
            <a:endParaRPr dirty="0"/>
          </a:p>
          <a:p>
            <a:pPr marL="457200" lvl="0" indent="-368300" algn="l" rtl="0">
              <a:lnSpc>
                <a:spcPct val="100000"/>
              </a:lnSpc>
              <a:spcBef>
                <a:spcPts val="0"/>
              </a:spcBef>
              <a:spcAft>
                <a:spcPts val="0"/>
              </a:spcAft>
              <a:buSzPts val="2200"/>
              <a:buChar char="•"/>
            </a:pPr>
            <a:r>
              <a:rPr lang="en-US" dirty="0" smtClean="0"/>
              <a:t>I</a:t>
            </a:r>
            <a:r>
              <a:rPr lang="en" dirty="0" smtClean="0"/>
              <a:t>nsurance industry data from  National Bank of Ethiopia (NBE)</a:t>
            </a:r>
          </a:p>
          <a:p>
            <a:pPr marL="457200" lvl="0" indent="-368300" algn="l" rtl="0">
              <a:lnSpc>
                <a:spcPct val="100000"/>
              </a:lnSpc>
              <a:spcBef>
                <a:spcPts val="0"/>
              </a:spcBef>
              <a:spcAft>
                <a:spcPts val="0"/>
              </a:spcAft>
              <a:buSzPts val="2200"/>
              <a:buChar char="•"/>
            </a:pPr>
            <a:r>
              <a:rPr lang="en-US" dirty="0" smtClean="0"/>
              <a:t>Research works, b</a:t>
            </a:r>
            <a:r>
              <a:rPr lang="en" dirty="0" smtClean="0"/>
              <a:t>ooks and articles on takaful</a:t>
            </a:r>
          </a:p>
          <a:p>
            <a:pPr lvl="0"/>
            <a:r>
              <a:rPr lang="en-US" dirty="0"/>
              <a:t>PricewaterhouseCoopers Takaful: Growth opportunities in a dynamic market Insurance</a:t>
            </a:r>
            <a:endParaRPr lang="en" dirty="0" smtClean="0"/>
          </a:p>
          <a:p>
            <a:pPr lvl="1"/>
            <a:endParaRPr lang="en-US" sz="1200" dirty="0" smtClean="0"/>
          </a:p>
        </p:txBody>
      </p:sp>
      <p:sp>
        <p:nvSpPr>
          <p:cNvPr id="269" name="Google Shape;269;p34"/>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pPr marL="0" lvl="0" indent="0" algn="r" rtl="0">
                <a:spcBef>
                  <a:spcPts val="0"/>
                </a:spcBef>
                <a:spcAft>
                  <a:spcPts val="0"/>
                </a:spcAft>
                <a:buClr>
                  <a:srgbClr val="000000"/>
                </a:buClr>
                <a:buSzPts val="1100"/>
                <a:buFont typeface="Arial"/>
                <a:buNone/>
              </a:pPr>
              <a:t>57</a:t>
            </a:fld>
            <a:endParaRPr/>
          </a:p>
        </p:txBody>
      </p:sp>
    </p:spTree>
  </p:cSld>
  <p:clrMapOvr>
    <a:masterClrMapping/>
  </p:clrMapOvr>
  <p:transition>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Date Placeholder 2"/>
          <p:cNvSpPr>
            <a:spLocks noGrp="1"/>
          </p:cNvSpPr>
          <p:nvPr>
            <p:ph type="dt" sz="quarter" idx="10"/>
          </p:nvPr>
        </p:nvSpPr>
        <p:spPr bwMode="auto">
          <a:noFill/>
          <a:ln>
            <a:miter lim="800000"/>
            <a:headEnd/>
            <a:tailEnd/>
          </a:ln>
        </p:spPr>
        <p:txBody>
          <a:bodyPr/>
          <a:lstStyle/>
          <a:p>
            <a:fld id="{2EDD67E6-0BAD-4A02-81A7-7666D65D58AB}" type="datetime1">
              <a:rPr lang="en-US" altLang="en-US" smtClean="0">
                <a:ea typeface="MS PGothic" pitchFamily="34" charset="-128"/>
              </a:rPr>
              <a:pPr/>
              <a:t>8/24/2022</a:t>
            </a:fld>
            <a:endParaRPr lang="en-US" altLang="en-US" smtClean="0">
              <a:ea typeface="MS PGothic" pitchFamily="34" charset="-128"/>
            </a:endParaRPr>
          </a:p>
        </p:txBody>
      </p:sp>
      <p:sp>
        <p:nvSpPr>
          <p:cNvPr id="57348" name="Slide Number Placeholder 4"/>
          <p:cNvSpPr>
            <a:spLocks noGrp="1"/>
          </p:cNvSpPr>
          <p:nvPr>
            <p:ph type="sldNum" sz="quarter" idx="12"/>
          </p:nvPr>
        </p:nvSpPr>
        <p:spPr bwMode="auto">
          <a:noFill/>
          <a:ln>
            <a:miter lim="800000"/>
            <a:headEnd/>
            <a:tailEnd/>
          </a:ln>
        </p:spPr>
        <p:txBody>
          <a:bodyPr/>
          <a:lstStyle/>
          <a:p>
            <a:fld id="{9A6A690C-350A-4ECD-9BCF-43EEEB5144C5}" type="slidenum">
              <a:rPr lang="en-US" altLang="en-US" smtClean="0"/>
              <a:pPr/>
              <a:t>58</a:t>
            </a:fld>
            <a:endParaRPr lang="en-US" altLang="en-US" smtClean="0"/>
          </a:p>
        </p:txBody>
      </p:sp>
      <p:pic>
        <p:nvPicPr>
          <p:cNvPr id="151556" name="Picture 4" descr="C:\Users\Vostro 3560Pro32bit\Desktop\281613845-11-thank-you-animation-for-powerpoint-free-cliparts-that-you-can-imvs8k-clipart.png"/>
          <p:cNvPicPr>
            <a:picLocks noChangeAspect="1" noChangeArrowheads="1"/>
          </p:cNvPicPr>
          <p:nvPr/>
        </p:nvPicPr>
        <p:blipFill>
          <a:blip r:embed="rId3"/>
          <a:srcRect/>
          <a:stretch>
            <a:fillRect/>
          </a:stretch>
        </p:blipFill>
        <p:spPr bwMode="auto">
          <a:xfrm>
            <a:off x="4379494" y="192506"/>
            <a:ext cx="4764506" cy="4286250"/>
          </a:xfrm>
          <a:prstGeom prst="rect">
            <a:avLst/>
          </a:prstGeom>
          <a:noFill/>
        </p:spPr>
      </p:pic>
      <p:pic>
        <p:nvPicPr>
          <p:cNvPr id="290818" name="Picture 2" descr="C:\Users\Vostro 3560Pro32bit\Desktop\man_taking_a_bow.gif"/>
          <p:cNvPicPr>
            <a:picLocks noChangeAspect="1" noChangeArrowheads="1" noCrop="1"/>
          </p:cNvPicPr>
          <p:nvPr/>
        </p:nvPicPr>
        <p:blipFill>
          <a:blip r:embed="rId4"/>
          <a:srcRect/>
          <a:stretch>
            <a:fillRect/>
          </a:stretch>
        </p:blipFill>
        <p:spPr bwMode="auto">
          <a:xfrm>
            <a:off x="271462" y="192506"/>
            <a:ext cx="3410201" cy="4574757"/>
          </a:xfrm>
          <a:prstGeom prst="rect">
            <a:avLst/>
          </a:prstGeom>
          <a:noFill/>
        </p:spPr>
      </p:pic>
    </p:spTree>
    <p:extLst>
      <p:ext uri="{BB962C8B-B14F-4D97-AF65-F5344CB8AC3E}">
        <p14:creationId xmlns:p14="http://schemas.microsoft.com/office/powerpoint/2010/main" val="3783519855"/>
      </p:ext>
    </p:extLst>
  </p:cSld>
  <p:clrMapOvr>
    <a:masterClrMapping/>
  </p:clrMapOvr>
  <p:transition advClick="0" advTm="600000">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additive="base">
                                        <p:cTn id="7" dur="500" fill="hold"/>
                                        <p:tgtEl>
                                          <p:spTgt spid="151556"/>
                                        </p:tgtEl>
                                        <p:attrNameLst>
                                          <p:attrName>ppt_x</p:attrName>
                                        </p:attrNameLst>
                                      </p:cBhvr>
                                      <p:tavLst>
                                        <p:tav tm="0">
                                          <p:val>
                                            <p:strVal val="0-#ppt_w/2"/>
                                          </p:val>
                                        </p:tav>
                                        <p:tav tm="100000">
                                          <p:val>
                                            <p:strVal val="#ppt_x"/>
                                          </p:val>
                                        </p:tav>
                                      </p:tavLst>
                                    </p:anim>
                                    <p:anim calcmode="lin" valueType="num">
                                      <p:cBhvr additive="base">
                                        <p:cTn id="8"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rot="5400000">
            <a:off x="1312861" y="2571553"/>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647656"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090738" y="455778"/>
            <a:ext cx="4932947" cy="3023905"/>
          </a:xfrm>
          <a:prstGeom prst="rect">
            <a:avLst/>
          </a:prstGeom>
          <a:solidFill>
            <a:srgbClr val="002060"/>
          </a:solidFill>
        </p:spPr>
        <p:txBody>
          <a:bodyPr wrap="square" lIns="68580" tIns="34290" rIns="68580" bIns="34290">
            <a:spAutoFit/>
          </a:bodyPr>
          <a:lstStyle/>
          <a:p>
            <a:pPr lvl="0"/>
            <a:r>
              <a:rPr lang="en-US" sz="2400" dirty="0">
                <a:solidFill>
                  <a:schemeClr val="bg1"/>
                </a:solidFill>
                <a:latin typeface="Agency FB" pitchFamily="34" charset="0"/>
              </a:rPr>
              <a:t>Capital structure</a:t>
            </a:r>
          </a:p>
          <a:p>
            <a:pPr lvl="0"/>
            <a:endParaRPr lang="en-US" sz="2400" dirty="0">
              <a:solidFill>
                <a:schemeClr val="bg1"/>
              </a:solidFill>
              <a:latin typeface="Agency FB" pitchFamily="34" charset="0"/>
            </a:endParaRPr>
          </a:p>
          <a:p>
            <a:pPr marL="342900" indent="-342900">
              <a:buFont typeface="Wingdings" pitchFamily="2" charset="2"/>
              <a:buChar char="v"/>
            </a:pPr>
            <a:r>
              <a:rPr lang="en-US" sz="2400" dirty="0">
                <a:solidFill>
                  <a:schemeClr val="bg1"/>
                </a:solidFill>
                <a:latin typeface="Agency FB" pitchFamily="34" charset="0"/>
              </a:rPr>
              <a:t>The legal minimum paid up capital to establish a reinsurance company in Ethiopia is Birr 500,000,000 (Birr Five Hundred Million). </a:t>
            </a:r>
          </a:p>
          <a:p>
            <a:pPr marL="342900" indent="-342900">
              <a:buFont typeface="Wingdings" pitchFamily="2" charset="2"/>
              <a:buChar char="v"/>
            </a:pPr>
            <a:r>
              <a:rPr lang="en-US" sz="2400" dirty="0">
                <a:solidFill>
                  <a:schemeClr val="bg1"/>
                </a:solidFill>
                <a:latin typeface="Agency FB" pitchFamily="34" charset="0"/>
              </a:rPr>
              <a:t>The subscribed capital of Ethiopian Re is Birr </a:t>
            </a:r>
            <a:r>
              <a:rPr lang="en-US" sz="2400" dirty="0" smtClean="0">
                <a:solidFill>
                  <a:schemeClr val="bg1"/>
                </a:solidFill>
                <a:latin typeface="Agency FB" pitchFamily="34" charset="0"/>
              </a:rPr>
              <a:t>2.5 </a:t>
            </a:r>
            <a:r>
              <a:rPr lang="en-US" sz="2400" dirty="0">
                <a:solidFill>
                  <a:schemeClr val="bg1"/>
                </a:solidFill>
                <a:latin typeface="Agency FB" pitchFamily="34" charset="0"/>
              </a:rPr>
              <a:t>billion </a:t>
            </a:r>
            <a:r>
              <a:rPr lang="en-US" sz="2400" dirty="0" smtClean="0">
                <a:solidFill>
                  <a:schemeClr val="bg1"/>
                </a:solidFill>
                <a:latin typeface="Agency FB" pitchFamily="34" charset="0"/>
              </a:rPr>
              <a:t>which </a:t>
            </a:r>
            <a:r>
              <a:rPr lang="en-US" sz="2400" dirty="0">
                <a:solidFill>
                  <a:schemeClr val="bg1"/>
                </a:solidFill>
                <a:latin typeface="Agency FB" pitchFamily="34" charset="0"/>
              </a:rPr>
              <a:t>by any standard is huge for a company just started operation.</a:t>
            </a:r>
          </a:p>
        </p:txBody>
      </p:sp>
      <p:pic>
        <p:nvPicPr>
          <p:cNvPr id="16387" name="Picture 3" descr="C:\Users\Vostro\Desktop\inflating_dollar_500_clr_511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0" y="786409"/>
            <a:ext cx="2857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4185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25696" y="1028699"/>
            <a:ext cx="8425799" cy="3619040"/>
          </a:xfrm>
          <a:prstGeom prst="rect">
            <a:avLst/>
          </a:prstGeom>
          <a:solidFill>
            <a:srgbClr val="002060"/>
          </a:solidFill>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Wingdings" pitchFamily="2" charset="2"/>
              <a:buChar char="v"/>
            </a:pPr>
            <a:r>
              <a:rPr lang="en-US" sz="2400" b="1" dirty="0">
                <a:solidFill>
                  <a:schemeClr val="bg1"/>
                </a:solidFill>
                <a:latin typeface="Agency FB" pitchFamily="34" charset="0"/>
              </a:rPr>
              <a:t>Measure and retain domestic insured risks thereby increasing the capacity of national insurers to take on risks within comfortable margin.</a:t>
            </a:r>
          </a:p>
          <a:p>
            <a:pPr marL="342900" indent="-342900" algn="l">
              <a:buFont typeface="Wingdings" pitchFamily="2" charset="2"/>
              <a:buChar char="v"/>
            </a:pPr>
            <a:r>
              <a:rPr lang="en-US" sz="2400" b="1" dirty="0">
                <a:solidFill>
                  <a:schemeClr val="bg1"/>
                </a:solidFill>
                <a:latin typeface="Agency FB" pitchFamily="34" charset="0"/>
              </a:rPr>
              <a:t>Assist the growth of primary insurance business in the country by way of providing technical and advisory back up both in general and long-term insurance.</a:t>
            </a:r>
          </a:p>
          <a:p>
            <a:pPr marL="342900" indent="-342900" algn="l">
              <a:buFont typeface="Wingdings" pitchFamily="2" charset="2"/>
              <a:buChar char="v"/>
            </a:pPr>
            <a:r>
              <a:rPr lang="en-US" sz="2400" b="1" dirty="0">
                <a:solidFill>
                  <a:schemeClr val="bg1"/>
                </a:solidFill>
                <a:latin typeface="Agency FB" pitchFamily="34" charset="0"/>
              </a:rPr>
              <a:t>Enhance professionalism in the insurance industry.</a:t>
            </a:r>
          </a:p>
          <a:p>
            <a:pPr marL="342900" indent="-342900" algn="l">
              <a:buFont typeface="Wingdings" pitchFamily="2" charset="2"/>
              <a:buChar char="v"/>
            </a:pPr>
            <a:r>
              <a:rPr lang="en-US" sz="2400" b="1" dirty="0">
                <a:solidFill>
                  <a:schemeClr val="bg1"/>
                </a:solidFill>
                <a:latin typeface="Agency FB" pitchFamily="34" charset="0"/>
              </a:rPr>
              <a:t>Mobilize investment funds by making use of collected reinsurance premium.</a:t>
            </a:r>
          </a:p>
          <a:p>
            <a:pPr marL="342900" indent="-342900" algn="l">
              <a:buFont typeface="Wingdings" pitchFamily="2" charset="2"/>
              <a:buChar char="v"/>
            </a:pPr>
            <a:r>
              <a:rPr lang="en-US" sz="2400" b="1" dirty="0">
                <a:solidFill>
                  <a:schemeClr val="bg1"/>
                </a:solidFill>
                <a:latin typeface="Agency FB" pitchFamily="34" charset="0"/>
              </a:rPr>
              <a:t>Prevent undue outflow of hard currency.</a:t>
            </a:r>
          </a:p>
          <a:p>
            <a:pPr marL="342900" indent="-342900" algn="l">
              <a:buFont typeface="Wingdings" pitchFamily="2" charset="2"/>
              <a:buChar char="v"/>
            </a:pPr>
            <a:r>
              <a:rPr lang="en-US" sz="2400" b="1" dirty="0">
                <a:solidFill>
                  <a:schemeClr val="bg1"/>
                </a:solidFill>
                <a:latin typeface="Agency FB" pitchFamily="34" charset="0"/>
              </a:rPr>
              <a:t>Generate foreign currency through inward reinsurance business.</a:t>
            </a:r>
          </a:p>
          <a:p>
            <a:pPr marL="342900" indent="-342900" algn="l">
              <a:buFont typeface="Wingdings" pitchFamily="2" charset="2"/>
              <a:buChar char="v"/>
            </a:pPr>
            <a:endParaRPr lang="en-US" sz="2400" b="1" dirty="0">
              <a:solidFill>
                <a:schemeClr val="bg1"/>
              </a:solidFill>
              <a:latin typeface="Agency FB" pitchFamily="34" charset="0"/>
              <a:ea typeface="+mn-ea"/>
              <a:cs typeface="Aharoni" pitchFamily="2" charset="-79"/>
            </a:endParaRPr>
          </a:p>
        </p:txBody>
      </p:sp>
      <p:sp>
        <p:nvSpPr>
          <p:cNvPr id="9" name="Subtitle 2"/>
          <p:cNvSpPr>
            <a:spLocks noGrp="1"/>
          </p:cNvSpPr>
          <p:nvPr>
            <p:ph type="subTitle" idx="1"/>
          </p:nvPr>
        </p:nvSpPr>
        <p:spPr>
          <a:xfrm>
            <a:off x="6750844" y="4647739"/>
            <a:ext cx="2051635" cy="173435"/>
          </a:xfrm>
        </p:spPr>
        <p:txBody>
          <a:bodyPr>
            <a:noAutofit/>
          </a:bodyPr>
          <a:lstStyle/>
          <a:p>
            <a:pPr algn="r">
              <a:lnSpc>
                <a:spcPct val="100000"/>
              </a:lnSpc>
            </a:pPr>
            <a:r>
              <a:rPr lang="en-US" sz="1500" b="1" dirty="0">
                <a:solidFill>
                  <a:srgbClr val="0065A1"/>
                </a:solidFill>
                <a:latin typeface="Aharoni" pitchFamily="2" charset="-79"/>
                <a:ea typeface="Avenir Book" charset="0"/>
                <a:cs typeface="Aharoni" pitchFamily="2" charset="-79"/>
              </a:rPr>
              <a:t>Rising with Africa</a:t>
            </a:r>
          </a:p>
        </p:txBody>
      </p:sp>
      <p:grpSp>
        <p:nvGrpSpPr>
          <p:cNvPr id="3" name="Group 9"/>
          <p:cNvGrpSpPr/>
          <p:nvPr/>
        </p:nvGrpSpPr>
        <p:grpSpPr>
          <a:xfrm>
            <a:off x="8329277" y="0"/>
            <a:ext cx="473202" cy="386028"/>
            <a:chOff x="10378440" y="0"/>
            <a:chExt cx="630936" cy="514704"/>
          </a:xfrm>
        </p:grpSpPr>
        <p:sp>
          <p:nvSpPr>
            <p:cNvPr id="11" name="Rectangle 10"/>
            <p:cNvSpPr/>
            <p:nvPr/>
          </p:nvSpPr>
          <p:spPr>
            <a:xfrm>
              <a:off x="10378440"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625328"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72216" y="0"/>
              <a:ext cx="137160" cy="514704"/>
            </a:xfrm>
            <a:prstGeom prst="rect">
              <a:avLst/>
            </a:prstGeom>
            <a:solidFill>
              <a:srgbClr val="E5B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
          <p:cNvSpPr>
            <a:spLocks noGrp="1"/>
          </p:cNvSpPr>
          <p:nvPr>
            <p:ph type="ctrTitle"/>
          </p:nvPr>
        </p:nvSpPr>
        <p:spPr>
          <a:xfrm>
            <a:off x="525695" y="520898"/>
            <a:ext cx="7090295" cy="422872"/>
          </a:xfrm>
        </p:spPr>
        <p:txBody>
          <a:bodyPr>
            <a:noAutofit/>
          </a:bodyPr>
          <a:lstStyle/>
          <a:p>
            <a:pPr algn="l"/>
            <a:r>
              <a:rPr lang="en-US" b="1" dirty="0" err="1" smtClean="0">
                <a:solidFill>
                  <a:srgbClr val="0065A1"/>
                </a:solidFill>
                <a:latin typeface="Agency FB" pitchFamily="34" charset="0"/>
                <a:ea typeface="Avenir Black" charset="0"/>
                <a:cs typeface="Avenir Black" charset="0"/>
              </a:rPr>
              <a:t>Ethio</a:t>
            </a:r>
            <a:r>
              <a:rPr lang="en-US" b="1" dirty="0" smtClean="0">
                <a:solidFill>
                  <a:srgbClr val="0065A1"/>
                </a:solidFill>
                <a:latin typeface="Agency FB" pitchFamily="34" charset="0"/>
                <a:ea typeface="Avenir Black" charset="0"/>
                <a:cs typeface="Avenir Black" charset="0"/>
              </a:rPr>
              <a:t>-Re -OBJECTIVES</a:t>
            </a:r>
            <a:endParaRPr lang="en-US" b="1" dirty="0">
              <a:solidFill>
                <a:srgbClr val="0065A1"/>
              </a:solidFill>
              <a:latin typeface="Agency FB" pitchFamily="34" charset="0"/>
              <a:ea typeface="Avenir Black" charset="0"/>
              <a:cs typeface="Avenir Black" charset="0"/>
            </a:endParaRPr>
          </a:p>
        </p:txBody>
      </p:sp>
    </p:spTree>
    <p:extLst>
      <p:ext uri="{BB962C8B-B14F-4D97-AF65-F5344CB8AC3E}">
        <p14:creationId xmlns:p14="http://schemas.microsoft.com/office/powerpoint/2010/main" val="11505377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childTnLst>
                                    <p:set>
                                      <p:cBhvr>
                                        <p:cTn id="42" dur="1" fill="hold">
                                          <p:stCondLst>
                                            <p:cond delay="0"/>
                                          </p:stCondLst>
                                        </p:cTn>
                                        <p:tgtEl>
                                          <p:spTgt spid="8">
                                            <p:bg/>
                                          </p:spTgt>
                                        </p:tgtEl>
                                        <p:attrNameLst>
                                          <p:attrName>style.visibility</p:attrName>
                                        </p:attrNameLst>
                                      </p:cBhvr>
                                      <p:to>
                                        <p:strVal val="visible"/>
                                      </p:to>
                                    </p:set>
                                    <p:anim calcmode="lin" valueType="num">
                                      <p:cBhvr additive="base">
                                        <p:cTn id="43" dur="500" fill="hold"/>
                                        <p:tgtEl>
                                          <p:spTgt spid="8">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8">
                                            <p:bg/>
                                          </p:spTgt>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1"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 calcmode="lin" valueType="num">
                                      <p:cBhvr additive="base">
                                        <p:cTn id="5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1" nodeType="with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 calcmode="lin" valueType="num">
                                      <p:cBhvr additive="base">
                                        <p:cTn id="5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1" nodeType="with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 calcmode="lin" valueType="num">
                                      <p:cBhvr additive="base">
                                        <p:cTn id="5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1" nodeType="with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anim calcmode="lin" valueType="num">
                                      <p:cBhvr additive="base">
                                        <p:cTn id="6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1" nodeType="with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anim calcmode="lin" valueType="num">
                                      <p:cBhvr additive="base">
                                        <p:cTn id="6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
                                            <p:txEl>
                                              <p:pRg st="0" end="0"/>
                                            </p:txEl>
                                          </p:spTgt>
                                        </p:tgtEl>
                                        <p:attrNameLst>
                                          <p:attrName>style.visibility</p:attrName>
                                        </p:attrNameLst>
                                      </p:cBhvr>
                                      <p:to>
                                        <p:strVal val="visible"/>
                                      </p:to>
                                    </p:set>
                                    <p:anim calcmode="lin" valueType="num">
                                      <p:cBhvr additive="base">
                                        <p:cTn id="7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8">
                                            <p:txEl>
                                              <p:pRg st="1" end="1"/>
                                            </p:txEl>
                                          </p:spTgt>
                                        </p:tgtEl>
                                        <p:attrNameLst>
                                          <p:attrName>style.visibility</p:attrName>
                                        </p:attrNameLst>
                                      </p:cBhvr>
                                      <p:to>
                                        <p:strVal val="visible"/>
                                      </p:to>
                                    </p:set>
                                    <p:anim calcmode="lin" valueType="num">
                                      <p:cBhvr additive="base">
                                        <p:cTn id="7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8">
                                            <p:txEl>
                                              <p:pRg st="2" end="2"/>
                                            </p:txEl>
                                          </p:spTgt>
                                        </p:tgtEl>
                                        <p:attrNameLst>
                                          <p:attrName>style.visibility</p:attrName>
                                        </p:attrNameLst>
                                      </p:cBhvr>
                                      <p:to>
                                        <p:strVal val="visible"/>
                                      </p:to>
                                    </p:set>
                                    <p:anim calcmode="lin" valueType="num">
                                      <p:cBhvr additive="base">
                                        <p:cTn id="8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8">
                                            <p:txEl>
                                              <p:pRg st="3" end="3"/>
                                            </p:txEl>
                                          </p:spTgt>
                                        </p:tgtEl>
                                        <p:attrNameLst>
                                          <p:attrName>style.visibility</p:attrName>
                                        </p:attrNameLst>
                                      </p:cBhvr>
                                      <p:to>
                                        <p:strVal val="visible"/>
                                      </p:to>
                                    </p:set>
                                    <p:anim calcmode="lin" valueType="num">
                                      <p:cBhvr additive="base">
                                        <p:cTn id="9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8">
                                            <p:txEl>
                                              <p:pRg st="4" end="4"/>
                                            </p:txEl>
                                          </p:spTgt>
                                        </p:tgtEl>
                                        <p:attrNameLst>
                                          <p:attrName>style.visibility</p:attrName>
                                        </p:attrNameLst>
                                      </p:cBhvr>
                                      <p:to>
                                        <p:strVal val="visible"/>
                                      </p:to>
                                    </p:set>
                                    <p:anim calcmode="lin" valueType="num">
                                      <p:cBhvr additive="base">
                                        <p:cTn id="9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8">
                                            <p:txEl>
                                              <p:pRg st="5" end="5"/>
                                            </p:txEl>
                                          </p:spTgt>
                                        </p:tgtEl>
                                        <p:attrNameLst>
                                          <p:attrName>style.visibility</p:attrName>
                                        </p:attrNameLst>
                                      </p:cBhvr>
                                      <p:to>
                                        <p:strVal val="visible"/>
                                      </p:to>
                                    </p:set>
                                    <p:anim calcmode="lin" valueType="num">
                                      <p:cBhvr additive="base">
                                        <p:cTn id="10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2"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additive="base">
                                        <p:cTn id="109" dur="500" fill="hold"/>
                                        <p:tgtEl>
                                          <p:spTgt spid="14"/>
                                        </p:tgtEl>
                                        <p:attrNameLst>
                                          <p:attrName>ppt_x</p:attrName>
                                        </p:attrNameLst>
                                      </p:cBhvr>
                                      <p:tavLst>
                                        <p:tav tm="0">
                                          <p:val>
                                            <p:strVal val="0-#ppt_w/2"/>
                                          </p:val>
                                        </p:tav>
                                        <p:tav tm="100000">
                                          <p:val>
                                            <p:strVal val="#ppt_x"/>
                                          </p:val>
                                        </p:tav>
                                      </p:tavLst>
                                    </p:anim>
                                    <p:anim calcmode="lin" valueType="num">
                                      <p:cBhvr additive="base">
                                        <p:cTn id="11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8" grpId="1" build="allAtOnce" animBg="1"/>
      <p:bldP spid="9" grpId="0" build="p"/>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rot="5400000">
            <a:off x="2000250"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647656"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12821" y="397042"/>
            <a:ext cx="8265695" cy="4451684"/>
          </a:xfrm>
          <a:prstGeom prst="rect">
            <a:avLst/>
          </a:prstGeom>
          <a:noFill/>
        </p:spPr>
      </p:pic>
      <p:sp>
        <p:nvSpPr>
          <p:cNvPr id="8" name="Rectangle 7"/>
          <p:cNvSpPr/>
          <p:nvPr/>
        </p:nvSpPr>
        <p:spPr>
          <a:xfrm>
            <a:off x="2907293" y="402922"/>
            <a:ext cx="1663913" cy="761747"/>
          </a:xfrm>
          <a:prstGeom prst="rect">
            <a:avLst/>
          </a:prstGeom>
        </p:spPr>
        <p:txBody>
          <a:bodyPr wrap="square" lIns="68580" tIns="34290" rIns="68580" bIns="34290">
            <a:spAutoFit/>
          </a:bodyPr>
          <a:lstStyle/>
          <a:p>
            <a:pPr algn="r"/>
            <a:r>
              <a:rPr lang="en-US" sz="4500" b="1" dirty="0">
                <a:solidFill>
                  <a:schemeClr val="accent5">
                    <a:lumMod val="75000"/>
                  </a:schemeClr>
                </a:solidFill>
                <a:latin typeface="Agency FB" pitchFamily="34" charset="0"/>
              </a:rPr>
              <a:t>2030</a:t>
            </a:r>
            <a:endParaRPr lang="en-US" sz="4500" dirty="0">
              <a:solidFill>
                <a:schemeClr val="accent5">
                  <a:lumMod val="75000"/>
                </a:schemeClr>
              </a:solidFill>
            </a:endParaRPr>
          </a:p>
        </p:txBody>
      </p:sp>
    </p:spTree>
    <p:extLst>
      <p:ext uri="{BB962C8B-B14F-4D97-AF65-F5344CB8AC3E}">
        <p14:creationId xmlns:p14="http://schemas.microsoft.com/office/powerpoint/2010/main" val="23536745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763000" cy="742949"/>
          </a:xfrm>
        </p:spPr>
        <p:txBody>
          <a:bodyPr/>
          <a:lstStyle/>
          <a:p>
            <a:r>
              <a:rPr lang="en-US" b="1" dirty="0" smtClean="0">
                <a:solidFill>
                  <a:schemeClr val="accent5">
                    <a:lumMod val="75000"/>
                  </a:schemeClr>
                </a:solidFill>
              </a:rPr>
              <a:t>OUR FOREIGN PRESENCE-IN AFRICA-over 6 COUNTRIES AND 10 COMPANIES</a:t>
            </a:r>
            <a:endParaRPr lang="en-US" b="1" dirty="0">
              <a:solidFill>
                <a:schemeClr val="accent5">
                  <a:lumMod val="75000"/>
                </a:schemeClr>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640643660"/>
              </p:ext>
            </p:extLst>
          </p:nvPr>
        </p:nvGraphicFramePr>
        <p:xfrm>
          <a:off x="252664" y="830180"/>
          <a:ext cx="4620126" cy="4340676"/>
        </p:xfrm>
        <a:graphic>
          <a:graphicData uri="http://schemas.openxmlformats.org/drawingml/2006/table">
            <a:tbl>
              <a:tblPr firstRow="1" firstCol="1" bandRow="1">
                <a:tableStyleId>{8EC20E35-A176-4012-BC5E-935CFFF8708E}</a:tableStyleId>
              </a:tblPr>
              <a:tblGrid>
                <a:gridCol w="3368842"/>
                <a:gridCol w="1251284"/>
              </a:tblGrid>
              <a:tr h="473202">
                <a:tc>
                  <a:txBody>
                    <a:bodyPr/>
                    <a:lstStyle/>
                    <a:p>
                      <a:pPr marL="0" marR="0">
                        <a:lnSpc>
                          <a:spcPct val="115000"/>
                        </a:lnSpc>
                        <a:spcBef>
                          <a:spcPts val="0"/>
                        </a:spcBef>
                        <a:spcAft>
                          <a:spcPts val="0"/>
                        </a:spcAft>
                      </a:pPr>
                      <a:r>
                        <a:rPr lang="en-US" sz="1400" dirty="0" smtClean="0">
                          <a:effectLst/>
                          <a:latin typeface="Caveat" charset="0"/>
                          <a:ea typeface="+mn-ea"/>
                          <a:cs typeface="+mn-cs"/>
                        </a:rPr>
                        <a:t>Source</a:t>
                      </a:r>
                      <a:r>
                        <a:rPr lang="en-US" sz="1400" baseline="0" dirty="0" smtClean="0">
                          <a:effectLst/>
                          <a:latin typeface="Caveat" charset="0"/>
                          <a:ea typeface="+mn-ea"/>
                          <a:cs typeface="+mn-cs"/>
                        </a:rPr>
                        <a:t> of our Foreign Book</a:t>
                      </a:r>
                      <a:endParaRPr lang="en-US" sz="1500" dirty="0">
                        <a:effectLst/>
                        <a:latin typeface="Caveat" charset="0"/>
                        <a:ea typeface="Calibri"/>
                        <a:cs typeface="Times New Roman"/>
                      </a:endParaRPr>
                    </a:p>
                  </a:txBody>
                  <a:tcPr marL="47243" marR="47243" marT="0" marB="0"/>
                </a:tc>
                <a:tc>
                  <a:txBody>
                    <a:bodyPr/>
                    <a:lstStyle/>
                    <a:p>
                      <a:pPr marL="0" marR="0">
                        <a:lnSpc>
                          <a:spcPct val="115000"/>
                        </a:lnSpc>
                        <a:spcBef>
                          <a:spcPts val="0"/>
                        </a:spcBef>
                        <a:spcAft>
                          <a:spcPts val="0"/>
                        </a:spcAft>
                      </a:pPr>
                      <a:r>
                        <a:rPr lang="en-US" sz="1400">
                          <a:effectLst/>
                          <a:latin typeface="Caveat" charset="0"/>
                        </a:rPr>
                        <a:t>Our Share on the Treaty</a:t>
                      </a:r>
                      <a:endParaRPr lang="en-US" sz="150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dirty="0">
                          <a:effectLst/>
                          <a:latin typeface="Caveat" charset="0"/>
                        </a:rPr>
                        <a:t>Ghana Re( Kenya)</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5%</a:t>
                      </a:r>
                      <a:endParaRPr lang="en-US" sz="1500">
                        <a:effectLst/>
                        <a:latin typeface="Caveat" charset="0"/>
                        <a:ea typeface="Calibri"/>
                        <a:cs typeface="Times New Roman"/>
                      </a:endParaRPr>
                    </a:p>
                  </a:txBody>
                  <a:tcPr marL="47243" marR="47243" marT="0" marB="0"/>
                </a:tc>
              </a:tr>
              <a:tr h="473202">
                <a:tc>
                  <a:txBody>
                    <a:bodyPr/>
                    <a:lstStyle/>
                    <a:p>
                      <a:pPr marL="0" marR="0">
                        <a:lnSpc>
                          <a:spcPct val="115000"/>
                        </a:lnSpc>
                        <a:spcBef>
                          <a:spcPts val="0"/>
                        </a:spcBef>
                        <a:spcAft>
                          <a:spcPts val="0"/>
                        </a:spcAft>
                      </a:pPr>
                      <a:r>
                        <a:rPr lang="en-US" sz="1400" dirty="0">
                          <a:effectLst/>
                          <a:latin typeface="Caveat" charset="0"/>
                        </a:rPr>
                        <a:t>The United Insurance Company of Sudan</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2%</a:t>
                      </a:r>
                      <a:endParaRPr lang="en-US" sz="150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dirty="0">
                          <a:effectLst/>
                          <a:latin typeface="Caveat" charset="0"/>
                        </a:rPr>
                        <a:t>Middle East Insurance Company</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1%</a:t>
                      </a:r>
                      <a:endParaRPr lang="en-US" sz="1500">
                        <a:effectLst/>
                        <a:latin typeface="Caveat" charset="0"/>
                        <a:ea typeface="Calibri"/>
                        <a:cs typeface="Times New Roman"/>
                      </a:endParaRPr>
                    </a:p>
                  </a:txBody>
                  <a:tcPr marL="47243" marR="47243" marT="0" marB="0"/>
                </a:tc>
              </a:tr>
              <a:tr h="473202">
                <a:tc>
                  <a:txBody>
                    <a:bodyPr/>
                    <a:lstStyle/>
                    <a:p>
                      <a:pPr marL="0" marR="0">
                        <a:lnSpc>
                          <a:spcPct val="115000"/>
                        </a:lnSpc>
                        <a:spcBef>
                          <a:spcPts val="0"/>
                        </a:spcBef>
                        <a:spcAft>
                          <a:spcPts val="0"/>
                        </a:spcAft>
                      </a:pPr>
                      <a:r>
                        <a:rPr lang="en-US" sz="1400">
                          <a:effectLst/>
                          <a:latin typeface="Caveat" charset="0"/>
                        </a:rPr>
                        <a:t>Albaraka Insurance Company( Fire 2</a:t>
                      </a:r>
                      <a:r>
                        <a:rPr lang="en-US" sz="1400" baseline="30000">
                          <a:effectLst/>
                          <a:latin typeface="Caveat" charset="0"/>
                        </a:rPr>
                        <a:t>nd</a:t>
                      </a:r>
                      <a:r>
                        <a:rPr lang="en-US" sz="1400">
                          <a:effectLst/>
                          <a:latin typeface="Caveat" charset="0"/>
                        </a:rPr>
                        <a:t> Surplus*)</a:t>
                      </a:r>
                      <a:endParaRPr lang="en-US" sz="150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dirty="0">
                          <a:effectLst/>
                          <a:latin typeface="Caveat" charset="0"/>
                        </a:rPr>
                        <a:t>3.5%</a:t>
                      </a:r>
                      <a:endParaRPr lang="en-US" sz="1500" dirty="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dirty="0">
                          <a:effectLst/>
                          <a:latin typeface="Caveat" charset="0"/>
                        </a:rPr>
                        <a:t>Uganda Re</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10%</a:t>
                      </a:r>
                      <a:endParaRPr lang="en-US" sz="150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a:effectLst/>
                          <a:latin typeface="Caveat" charset="0"/>
                        </a:rPr>
                        <a:t>East Africa Re</a:t>
                      </a:r>
                      <a:endParaRPr lang="en-US" sz="150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dirty="0" smtClean="0">
                          <a:effectLst/>
                          <a:latin typeface="Caveat" charset="0"/>
                        </a:rPr>
                        <a:t>10%</a:t>
                      </a:r>
                      <a:endParaRPr lang="en-US" sz="1500" dirty="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dirty="0">
                          <a:effectLst/>
                          <a:latin typeface="Caveat" charset="0"/>
                        </a:rPr>
                        <a:t>Ghana Re( </a:t>
                      </a:r>
                      <a:r>
                        <a:rPr lang="en-US" sz="1400" dirty="0" err="1">
                          <a:effectLst/>
                          <a:latin typeface="Caveat" charset="0"/>
                        </a:rPr>
                        <a:t>Ghanna</a:t>
                      </a:r>
                      <a:r>
                        <a:rPr lang="en-US" sz="1400" dirty="0">
                          <a:effectLst/>
                          <a:latin typeface="Caveat" charset="0"/>
                        </a:rPr>
                        <a:t>)</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5%</a:t>
                      </a:r>
                      <a:endParaRPr lang="en-US" sz="150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a:effectLst/>
                          <a:latin typeface="Caveat" charset="0"/>
                        </a:rPr>
                        <a:t>WAICA Re</a:t>
                      </a:r>
                      <a:endParaRPr lang="en-US" sz="150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5%</a:t>
                      </a:r>
                      <a:endParaRPr lang="en-US" sz="150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dirty="0">
                          <a:effectLst/>
                          <a:latin typeface="Caveat" charset="0"/>
                        </a:rPr>
                        <a:t>Continental Re</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a:effectLst/>
                          <a:latin typeface="Caveat" charset="0"/>
                        </a:rPr>
                        <a:t>3.50%</a:t>
                      </a:r>
                      <a:endParaRPr lang="en-US" sz="1500">
                        <a:effectLst/>
                        <a:latin typeface="Caveat" charset="0"/>
                        <a:ea typeface="Calibri"/>
                        <a:cs typeface="Times New Roman"/>
                      </a:endParaRPr>
                    </a:p>
                  </a:txBody>
                  <a:tcPr marL="47243" marR="47243" marT="0" marB="0"/>
                </a:tc>
              </a:tr>
              <a:tr h="362943">
                <a:tc>
                  <a:txBody>
                    <a:bodyPr/>
                    <a:lstStyle/>
                    <a:p>
                      <a:pPr marL="0" marR="0">
                        <a:lnSpc>
                          <a:spcPct val="115000"/>
                        </a:lnSpc>
                        <a:spcBef>
                          <a:spcPts val="0"/>
                        </a:spcBef>
                        <a:spcAft>
                          <a:spcPts val="0"/>
                        </a:spcAft>
                      </a:pPr>
                      <a:r>
                        <a:rPr lang="en-US" sz="1400" dirty="0">
                          <a:effectLst/>
                          <a:latin typeface="Caveat" charset="0"/>
                        </a:rPr>
                        <a:t>CICA Re</a:t>
                      </a:r>
                      <a:endParaRPr lang="en-US" sz="1500" dirty="0">
                        <a:effectLst/>
                        <a:latin typeface="Caveat" charset="0"/>
                        <a:ea typeface="Calibri"/>
                        <a:cs typeface="Times New Roman"/>
                      </a:endParaRPr>
                    </a:p>
                  </a:txBody>
                  <a:tcPr marL="47243" marR="47243" marT="0" marB="0"/>
                </a:tc>
                <a:tc>
                  <a:txBody>
                    <a:bodyPr/>
                    <a:lstStyle/>
                    <a:p>
                      <a:pPr marL="0" marR="0" algn="r">
                        <a:lnSpc>
                          <a:spcPct val="115000"/>
                        </a:lnSpc>
                        <a:spcBef>
                          <a:spcPts val="0"/>
                        </a:spcBef>
                        <a:spcAft>
                          <a:spcPts val="0"/>
                        </a:spcAft>
                      </a:pPr>
                      <a:r>
                        <a:rPr lang="en-US" sz="1400" dirty="0">
                          <a:effectLst/>
                          <a:latin typeface="Caveat" charset="0"/>
                        </a:rPr>
                        <a:t>3.50%</a:t>
                      </a:r>
                      <a:endParaRPr lang="en-US" sz="1500" dirty="0">
                        <a:effectLst/>
                        <a:latin typeface="Caveat" charset="0"/>
                        <a:ea typeface="Calibri"/>
                        <a:cs typeface="Times New Roman"/>
                      </a:endParaRPr>
                    </a:p>
                  </a:txBody>
                  <a:tcPr marL="47243" marR="47243" marT="0" marB="0"/>
                </a:tc>
              </a:tr>
            </a:tbl>
          </a:graphicData>
        </a:graphic>
      </p:graphicFrame>
      <p:pic>
        <p:nvPicPr>
          <p:cNvPr id="7169" name="Picture 1" descr="C:\Users\Vostro\Desktop\HarshDecisiveChafer-size_restric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76599" y="830180"/>
            <a:ext cx="3571875" cy="409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017164"/>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Kat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7007</TotalTime>
  <Words>2577</Words>
  <Application>Microsoft Office PowerPoint</Application>
  <PresentationFormat>On-screen Show (16:9)</PresentationFormat>
  <Paragraphs>422</Paragraphs>
  <Slides>58</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Arial</vt:lpstr>
      <vt:lpstr>Wingdings</vt:lpstr>
      <vt:lpstr>Adobe Gothic Std B</vt:lpstr>
      <vt:lpstr>Amatic SC</vt:lpstr>
      <vt:lpstr>Calibri</vt:lpstr>
      <vt:lpstr>Avenir Book</vt:lpstr>
      <vt:lpstr>Caveat</vt:lpstr>
      <vt:lpstr>Times New Roman</vt:lpstr>
      <vt:lpstr>Aharoni</vt:lpstr>
      <vt:lpstr>Agency FB</vt:lpstr>
      <vt:lpstr>MS PGothic</vt:lpstr>
      <vt:lpstr>Avenir Black</vt:lpstr>
      <vt:lpstr>Kate template</vt:lpstr>
      <vt:lpstr>PowerPoint Presentation</vt:lpstr>
      <vt:lpstr>Hello!</vt:lpstr>
      <vt:lpstr>Outline </vt:lpstr>
      <vt:lpstr>Ethio-Re in a nutshell </vt:lpstr>
      <vt:lpstr>Shareholdings</vt:lpstr>
      <vt:lpstr>PowerPoint Presentation</vt:lpstr>
      <vt:lpstr>Ethio-Re -OBJECTIVES</vt:lpstr>
      <vt:lpstr>PowerPoint Presentation</vt:lpstr>
      <vt:lpstr>OUR FOREIGN PRESENCE-IN AFRICA-over 6 COUNTRIES AND 10 COMPANIES</vt:lpstr>
      <vt:lpstr>     STRONG REGULATORY SUPPORT.</vt:lpstr>
      <vt:lpstr>Products and reinsurance solution</vt:lpstr>
      <vt:lpstr>Our Headline Goals </vt:lpstr>
      <vt:lpstr>Where are we now at industry level?</vt:lpstr>
      <vt:lpstr>PowerPoint Presentation</vt:lpstr>
      <vt:lpstr>The Regulatory Landscape</vt:lpstr>
      <vt:lpstr>Ethiopia: Banking sector is a pioneer</vt:lpstr>
      <vt:lpstr>PowerPoint Presentation</vt:lpstr>
      <vt:lpstr>Islamic financial institutions(2021/22)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Insurers-so far </vt:lpstr>
      <vt:lpstr>BancaTakaful as alterntive</vt:lpstr>
      <vt:lpstr>BancaTakaful: efficient distribution channel</vt:lpstr>
      <vt:lpstr>PowerPoint Presentation</vt:lpstr>
      <vt:lpstr>PowerPoint Presentation</vt:lpstr>
      <vt:lpstr>Ethiopia: Potential-population-BIG MARKET</vt:lpstr>
      <vt:lpstr>Demographic </vt:lpstr>
      <vt:lpstr>Potential: religious base</vt:lpstr>
      <vt:lpstr>Strong religious base </vt:lpstr>
      <vt:lpstr>Challenges in Ethiopia </vt:lpstr>
      <vt:lpstr>Regulatory concerns </vt:lpstr>
      <vt:lpstr>Human resources-Takaful Operators</vt:lpstr>
      <vt:lpstr>Potential mis-selling:</vt:lpstr>
      <vt:lpstr>Awareness creation</vt:lpstr>
      <vt:lpstr>ICT</vt:lpstr>
      <vt:lpstr>Others </vt:lpstr>
      <vt:lpstr>The road ahead</vt:lpstr>
      <vt:lpstr>The future of takaful - Requires the conerted effort of all</vt:lpstr>
      <vt:lpstr>Narrow  the gap</vt:lpstr>
      <vt:lpstr>Insurers and customers are starting to realise that:</vt:lpstr>
      <vt:lpstr>PowerPoint Presentation</vt:lpstr>
      <vt:lpstr>PowerPoint Presentation</vt:lpstr>
      <vt:lpstr>PowerPoint Presentation</vt:lpstr>
      <vt:lpstr>Government </vt:lpstr>
      <vt:lpstr>Regulatory concerns </vt:lpstr>
      <vt:lpstr>PowerPoint Presentation</vt:lpstr>
      <vt:lpstr>PowerPoint Presentation</vt:lpstr>
      <vt:lpstr>Human Resource concerns</vt:lpstr>
      <vt:lpstr>PowerPoint Presentation</vt:lpstr>
      <vt:lpstr>PowerPoint Presentation</vt:lpstr>
      <vt:lpstr>PowerPoint Presentation</vt:lpstr>
      <vt:lpstr>Credits/References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FIKRU TSEGAYE</dc:creator>
  <cp:lastModifiedBy>Windows User</cp:lastModifiedBy>
  <cp:revision>683</cp:revision>
  <dcterms:modified xsi:type="dcterms:W3CDTF">2022-08-24T01:01:31Z</dcterms:modified>
</cp:coreProperties>
</file>